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12" r:id="rId1"/>
  </p:sldMasterIdLst>
  <p:notesMasterIdLst>
    <p:notesMasterId r:id="rId2"/>
  </p:notesMasterIdLst>
  <p:sldIdLst>
    <p:sldId id="256" r:id="rId3"/>
    <p:sldId id="261" r:id="rId4"/>
    <p:sldId id="262" r:id="rId5"/>
    <p:sldId id="286" r:id="rId6"/>
    <p:sldId id="273" r:id="rId7"/>
    <p:sldId id="278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300" r:id="rId20"/>
    <p:sldId id="301" r:id="rId21"/>
    <p:sldId id="304" r:id="rId22"/>
    <p:sldId id="305" r:id="rId23"/>
    <p:sldId id="306" r:id="rId24"/>
    <p:sldId id="307" r:id="rId25"/>
    <p:sldId id="308" r:id="rId26"/>
    <p:sldId id="309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710" y="-108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presProps" Target="presProps.xml"  /><Relationship Id="rId49" Type="http://schemas.openxmlformats.org/officeDocument/2006/relationships/viewProps" Target="viewProps.xml"  /><Relationship Id="rId5" Type="http://schemas.openxmlformats.org/officeDocument/2006/relationships/slide" Target="slides/slide3.xml"  /><Relationship Id="rId50" Type="http://schemas.openxmlformats.org/officeDocument/2006/relationships/theme" Target="theme/theme1.xml"  /><Relationship Id="rId51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4DC4D9A-A9E0-4F04-B8B5-876C2F5D6108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4DC4D9A-A9E0-4F04-B8B5-876C2F5D6108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4DC4D9A-A9E0-4F04-B8B5-876C2F5D6108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/>
              <a:t>컨볼루션 </a:t>
            </a:r>
            <a:r>
              <a:rPr lang="en-US" altLang="ko-KR" sz="1200"/>
              <a:t>: </a:t>
            </a:r>
            <a:r>
              <a:rPr lang="ko-KR" altLang="en-US" sz="1200"/>
              <a:t>시스템의 출력을 구할 때 쓰는 연산</a:t>
            </a:r>
            <a:endParaRPr lang="ko-KR" altLang="en-US" sz="1200"/>
          </a:p>
          <a:p>
            <a:pPr lvl="0">
              <a:defRPr/>
            </a:pPr>
            <a:r>
              <a:rPr lang="ko-KR" altLang="en-US" sz="1200"/>
              <a:t>입출력이 있는 시스템의 경우 출력값은 현재의 영향만 받는 것이 아니라 이전 입력값들에 의해서도 영향을 받는다</a:t>
            </a:r>
            <a:r>
              <a:rPr lang="en-US" altLang="ko-KR" sz="1200"/>
              <a:t>. </a:t>
            </a:r>
            <a:r>
              <a:rPr lang="ko-KR" altLang="en-US" sz="1200"/>
              <a:t>그래서 이전의 값과 현재의 값을 연산하기 위해 컨볼루션이 필요함</a:t>
            </a:r>
            <a:r>
              <a:rPr lang="en-US" altLang="ko-KR" sz="1200"/>
              <a:t>.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4DC4D9A-A9E0-4F04-B8B5-876C2F5D6108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14DC4D9A-A9E0-4F04-B8B5-876C2F5D6108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F54A-4422-49B2-8539-555BC750A0A4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EFB74-D665-42B5-9E06-79BE02E45B8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F54A-4422-49B2-8539-555BC750A0A4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EFB74-D665-42B5-9E06-79BE02E45B8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F54A-4422-49B2-8539-555BC750A0A4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EFB74-D665-42B5-9E06-79BE02E45B8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 userDrawn="1"/>
        </p:nvSpPr>
        <p:spPr>
          <a:xfrm>
            <a:off x="0" y="-75414"/>
            <a:ext cx="9144000" cy="245097"/>
          </a:xfrm>
          <a:prstGeom prst="rect">
            <a:avLst/>
          </a:prstGeom>
          <a:solidFill>
            <a:srgbClr val="308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gradFill>
                <a:gsLst>
                  <a:gs pos="62000">
                    <a:srgbClr val="3089fe"/>
                  </a:gs>
                  <a:gs pos="100000">
                    <a:srgbClr val="ea0466"/>
                  </a:gs>
                </a:gsLst>
              </a:gra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사용자 지정 레이아웃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프로젝트\2015 임베디드\최종 발표\그림2.png"/>
          <p:cNvPicPr>
            <a:picLocks noChangeArrowheads="1"/>
          </p:cNvPicPr>
          <p:nvPr userDrawn="1"/>
        </p:nvPicPr>
        <p:blipFill rotWithShape="1">
          <a:blip r:embed="rId2"/>
          <a:srcRect t="23350"/>
          <a:stretch>
            <a:fillRect/>
          </a:stretch>
        </p:blipFill>
        <p:spPr>
          <a:xfrm>
            <a:off x="512" y="1"/>
            <a:ext cx="9144000" cy="126876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57200" y="123116"/>
            <a:ext cx="8229600" cy="755650"/>
          </a:xfrm>
        </p:spPr>
        <p:txBody>
          <a:bodyPr/>
          <a:lstStyle>
            <a:lvl1pPr>
              <a:defRPr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457200" y="1484784"/>
            <a:ext cx="8578850" cy="5185321"/>
          </a:xfrm>
        </p:spPr>
        <p:txBody>
          <a:bodyPr/>
          <a:lstStyle>
            <a:lvl1pPr marL="360000" indent="-360000">
              <a:buClr>
                <a:srgbClr val="620ae4"/>
              </a:buClr>
              <a:buFont typeface="Arial"/>
              <a:buChar char="•"/>
              <a:defRPr>
                <a:latin typeface="맑은 고딕"/>
                <a:ea typeface="맑은 고딕"/>
              </a:defRPr>
            </a:lvl1pPr>
            <a:lvl2pPr>
              <a:defRPr>
                <a:latin typeface="맑은 고딕"/>
                <a:ea typeface="맑은 고딕"/>
              </a:defRPr>
            </a:lvl2pPr>
            <a:lvl3pPr>
              <a:defRPr>
                <a:latin typeface="맑은 고딕"/>
                <a:ea typeface="맑은 고딕"/>
              </a:defRPr>
            </a:lvl3pPr>
            <a:lvl4pPr>
              <a:defRPr>
                <a:latin typeface="맑은 고딕"/>
                <a:ea typeface="맑은 고딕"/>
              </a:defRPr>
            </a:lvl4pPr>
            <a:lvl5pPr>
              <a:defRPr>
                <a:latin typeface="맑은 고딕"/>
                <a:ea typeface="맑은 고딕"/>
              </a:defRPr>
            </a:lvl5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100392" y="500422"/>
            <a:ext cx="1193800" cy="47625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ctr">
              <a:defRPr sz="2800" b="0">
                <a:solidFill>
                  <a:schemeClr val="bg1"/>
                </a:solidFill>
                <a:latin typeface="맑은 고딕"/>
                <a:ea typeface="맑은 고딕"/>
              </a:defRPr>
            </a:lvl1pPr>
          </a:lstStyle>
          <a:p>
            <a:pPr>
              <a:defRPr/>
            </a:pPr>
            <a:fld id="{9924FAB7-7109-4C91-8EFE-3B8AD553EC2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F54A-4422-49B2-8539-555BC750A0A4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EFB74-D665-42B5-9E06-79BE02E45B8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F54A-4422-49B2-8539-555BC750A0A4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EFB74-D665-42B5-9E06-79BE02E45B8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F54A-4422-49B2-8539-555BC750A0A4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EFB74-D665-42B5-9E06-79BE02E45B8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F54A-4422-49B2-8539-555BC750A0A4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EFB74-D665-42B5-9E06-79BE02E45B8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F54A-4422-49B2-8539-555BC750A0A4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EFB74-D665-42B5-9E06-79BE02E45B8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F54A-4422-49B2-8539-555BC750A0A4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EFB74-D665-42B5-9E06-79BE02E45B8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F54A-4422-49B2-8539-555BC750A0A4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EFB74-D665-42B5-9E06-79BE02E45B8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한쪽 모서리는 잘리고 다른 쪽 모서리는 둥근 사각형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각 삼각형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8F54A-4422-49B2-8539-555BC750A0A4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A17EFB74-D665-42B5-9E06-79BE02E45B8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10" name="자유형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흐름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/>
          <a:lstStyle/>
          <a:p>
            <a:pPr marL="0" algn="l" rtl="0" eaLnBrk="1" latinLnBrk="0" hangingPunct="1">
              <a:defRPr/>
            </a:pPr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자유형 7"/>
          <p:cNvSpPr/>
          <p:nvPr/>
        </p:nvSpPr>
        <p:spPr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anchor="t"/>
          <a:lstStyle/>
          <a:p>
            <a:pPr marL="0" algn="l" rtl="0" eaLnBrk="1" latinLnBrk="0" hangingPunct="1">
              <a:defRPr/>
            </a:pPr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제목 개체 틀 8"/>
          <p:cNvSpPr>
            <a:spLocks noGrp="1"/>
          </p:cNvSpPr>
          <p:nvPr>
            <p:ph type="title" idx="0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lvl="0">
              <a:defRPr/>
            </a:pPr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>
              <a:defRPr/>
            </a:pPr>
            <a:r>
              <a:rPr kumimoji="0" lang="ko-KR" altLang="en-US"/>
              <a:t>마스터 텍스트 스타일을 편집합니다</a:t>
            </a:r>
            <a:endParaRPr kumimoji="0" lang="ko-KR" altLang="en-US"/>
          </a:p>
          <a:p>
            <a:pPr lvl="1" eaLnBrk="1" latinLnBrk="0" hangingPunct="1">
              <a:defRPr/>
            </a:pPr>
            <a:r>
              <a:rPr kumimoji="0" lang="ko-KR" altLang="en-US"/>
              <a:t>둘째 수준</a:t>
            </a:r>
            <a:endParaRPr kumimoji="0" lang="ko-KR" altLang="en-US"/>
          </a:p>
          <a:p>
            <a:pPr lvl="2" eaLnBrk="1" latinLnBrk="0" hangingPunct="1">
              <a:defRPr/>
            </a:pPr>
            <a:r>
              <a:rPr kumimoji="0" lang="ko-KR" altLang="en-US"/>
              <a:t>셋째 수준</a:t>
            </a:r>
            <a:endParaRPr kumimoji="0" lang="ko-KR" altLang="en-US"/>
          </a:p>
          <a:p>
            <a:pPr lvl="3" eaLnBrk="1" latinLnBrk="0" hangingPunct="1">
              <a:defRPr/>
            </a:pPr>
            <a:r>
              <a:rPr kumimoji="0" lang="ko-KR" altLang="en-US"/>
              <a:t>넷째 수준</a:t>
            </a:r>
            <a:endParaRPr kumimoji="0" lang="ko-KR" altLang="en-US"/>
          </a:p>
          <a:p>
            <a:pPr lvl="4" eaLnBrk="1" latinLnBrk="0" hangingPunct="1">
              <a:defRPr/>
            </a:pPr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lvl="0">
              <a:defRPr/>
            </a:pPr>
            <a:fld id="{DDA8F54A-4422-49B2-8539-555BC750A0A4}" type="datetime1">
              <a:rPr lang="ko-KR" altLang="en-US"/>
              <a:pPr lvl="0">
                <a:defRPr/>
              </a:pPr>
              <a:t>2022-03-15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lvl="0">
              <a:defRPr/>
            </a:pPr>
            <a:fld id="{A17EFB74-D665-42B5-9E06-79BE02E45B8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 rot="0"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자유형 11"/>
            <p:cNvSpPr/>
            <p:nvPr/>
          </p:nvSpPr>
          <p:spPr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/>
            <a:lstStyle/>
            <a:p>
              <a:pPr lvl="0">
                <a:defRPr/>
              </a:pPr>
              <a:endParaRPr kumimoji="0" lang="en-US"/>
            </a:p>
          </p:txBody>
        </p:sp>
        <p:sp>
          <p:nvSpPr>
            <p:cNvPr id="13" name="자유형 12"/>
            <p:cNvSpPr/>
            <p:nvPr/>
          </p:nvSpPr>
          <p:spPr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w="med" len="med"/>
              <a:tailEnd w="med" len="med"/>
            </a:ln>
            <a:effectLst/>
          </p:spPr>
          <p:txBody>
            <a:bodyPr vert="horz" wrap="square" lIns="91440" tIns="45720" rIns="91440" bIns="45720" anchor="t"/>
            <a:lstStyle/>
            <a:p>
              <a:pPr lvl="0">
                <a:defRPr/>
              </a:pPr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ransition xmlns:mc="http://schemas.openxmlformats.org/markup-compatibility/2006" xmlns:hp="http://schemas.haansoft.com/office/presentation/8.0" mc:Ignorable="hp" hp:hslDur="500"/>
  <p:txStyles>
    <p:titleStyle>
      <a:lvl1pPr algn="l" rtl="0" eaLnBrk="1" latinLnBrk="1" hangingPunct="1">
        <a:spcBef>
          <a:spcPct val="0"/>
        </a:spcBef>
        <a:buNone/>
        <a:defRPr kumimoji="0" sz="5000" b="0" kern="1200"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1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1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1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1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1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1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1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1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google.co.kr/url?sa=i&amp;rct=j&amp;q=&amp;esrc=s&amp;source=images&amp;cd=&amp;cad=rja&amp;uact=8&amp;ved=2ahUKEwjKkP7woqPcAhXBF4gKHWmQB80QjRx6BAgBEAU&amp;url=http://techm.kr/bbs/board.php?bo_table=article&amp;wr_id=4051&amp;psig=AOvVaw033ETPAg-oJzrMxd1kR0ON&amp;ust=1531818530372931" TargetMode="External" /><Relationship Id="rId3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\\www.google.co.kr\imgres?imgurl=http:\\mblogthumb4.phinf.naver.net\20160323_279\igsesocialservice_1458744454059zbnz8_JPEG\c1a98f4aabc94a61a2feb99f53a60d1c_IsY7npwqh4D9sK.jpg?type=w800&amp;imgrefurl=http:\\m.blog.naver.com\igsesocialservice\220663634699&amp;docid=pBWIxdqPRoKx3M&amp;tbnid=Ry_1uudkYiY21M:&amp;vet=10ahUKEwjNhp-ZvqPcAhWU-mEKHbi3BnIQMwg_KAYwBg..i&amp;w=429&amp;h=281&amp;bih=688&amp;biw=1371&amp;q=%EC%95%BD%20%EC%9D%B8%EA%B3%B5%EC%A7%80%EB%8A%A5%20%EA%B0%95%20%EC%9D%B8%EA%B3%B5%EC%A7%80%EB%8A%A5&amp;ved=0ahUKEwjNhp-ZvqPcAhWU-mEKHbi3BnIQMwg_KAYwBg&amp;iact=mrc&amp;uact=8" TargetMode="External" /><Relationship Id="rId3" Type="http://schemas.openxmlformats.org/officeDocument/2006/relationships/hyperlink" Target="https://www.google.co.kr/url?sa=i&amp;rct=j&amp;q=&amp;esrc=s&amp;source=images&amp;cd=&amp;cad=rja&amp;uact=8&amp;ved=2ahUKEwiRpdX8vqPcAhUKMd4KHXJBBe8QjRx6BAgBEAU&amp;url=http://m.blog.naver.com/igsesocialservice/220663634699&amp;psig=AOvVaw0QF6ek0wY7pbMTFWVnP8e8&amp;ust=1531825873017803" TargetMode="External" /><Relationship Id="rId4" Type="http://schemas.openxmlformats.org/officeDocument/2006/relationships/image" Target="../media/image4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21.jpeg"  /><Relationship Id="rId4" Type="http://schemas.openxmlformats.org/officeDocument/2006/relationships/hyperlink" Target="http://www.hellodd.com/?md=news&amp;mt=view&amp;pid=61156" TargetMode="External" /><Relationship Id="rId5" Type="http://schemas.openxmlformats.org/officeDocument/2006/relationships/image" Target="../media/image22.jpeg"  /><Relationship Id="rId6" Type="http://schemas.openxmlformats.org/officeDocument/2006/relationships/hyperlink" Target="https://en.wikibooks.org/wiki/" TargetMode="External"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2.xml"  /><Relationship Id="rId3" Type="http://schemas.openxmlformats.org/officeDocument/2006/relationships/hyperlink" Target="https://kr.mathworks.com/discovery/deep-learning.html" TargetMode="External" /><Relationship Id="rId4" Type="http://schemas.openxmlformats.org/officeDocument/2006/relationships/hyperlink" Target="https://namu.wiki/w/%EC%9D%B8%EA%B3%B5%EC%8B%A0%EA%B2%BD%EB%A7%9D" TargetMode="External"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23.png"  /><Relationship Id="rId4" Type="http://schemas.openxmlformats.org/officeDocument/2006/relationships/hyperlink" Target="https://m.blog.naver.com/ndb796/221292619403" TargetMode="External"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4.gif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hyperlink" Target="http://taewan.kim/post/cnn/" TargetMode="External"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27.png"  /><Relationship Id="rId4" Type="http://schemas.openxmlformats.org/officeDocument/2006/relationships/hyperlink" Target="https://kerneler.tistory.com/146" TargetMode="External"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30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3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://artificialnetworkforstarters.readthedocs.io/en/latest/_images/rest_fig2.png" TargetMode="External" /><Relationship Id="rId3" Type="http://schemas.openxmlformats.org/officeDocument/2006/relationships/image" Target="../media/image5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32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3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33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34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37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38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39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0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2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3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4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46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인공지능에 대한 이미지 검색결과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1196751"/>
            <a:ext cx="9144000" cy="5640631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683568" y="116632"/>
            <a:ext cx="7851648" cy="1008112"/>
          </a:xfrm>
        </p:spPr>
        <p:txBody>
          <a:bodyPr/>
          <a:lstStyle/>
          <a:p>
            <a:pPr algn="ctr">
              <a:defRPr/>
            </a:pPr>
            <a:r>
              <a:rPr lang="ko-KR" altLang="en-US"/>
              <a:t>인공지능 개론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기계 학습 : 데이터로부터 임의의 함수를 도출해보자!&#10;• 교사 학습 (supervised learning)&#10;– 입력에 대한 정답값이 있음. 대조하며 학습&#10;– backpropagation&#10;• 비교사 학습 (unsuperv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628800"/>
            <a:ext cx="7346032" cy="41393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다양한 기계 학습 방법론 등장&#10;• 신경망: 인간의 뇌신경 흉내를 내보면 어떨까&#10;• 유전자 알고리즘: 정보를 유전자로 인코딩하고 교배와 선택을 반복하면 진화하지 않을까&#10;• 의사 결정 트리: 세상은 if-then의 반복이여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84784"/>
            <a:ext cx="8092299" cy="45598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신경망 모델 (1957년에 나왔음)&#10;x0&#10;x1 y0&#10;x2&#10;w0&#10;w1&#10;w2&#10;y0 = act( x0*w0 + x1*w1 + x2*w2 )&#10;활성 함수. 결과값 정규화를 위해 사용&#10;(ex : 0보다 크면 1로 간주하고 0보다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1" y="1556792"/>
            <a:ext cx="8475676" cy="47758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신경망 모델&#10;x0&#10;x1 y0&#10;x2&#10;w0&#10;w1&#10;w2&#10;OR AND&#10;x1 x2 target x1 x2 target&#10;0 0 0 0 0 0&#10;0 1 1 0 1 0&#10;1 0 1 1 0 0&#10;1 1 1 1 1 1&#10;입력값을 넣었을 때 출력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556792"/>
            <a:ext cx="8784976" cy="49501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이것이 단층 퍼셉트론&#10;x0&#10;x1 y0&#10;x2&#10;w0&#10;w1&#10;w2&#10;수학적으로는 n 차원 선형 분리 함수(hyperplane)의 계수를 찾아내는 과정임&#10;https://en.wikipedia.org/wiki/Perceptron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341934"/>
            <a:ext cx="8856984" cy="49907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그러나 문제 발생&#10;어리석은 중생들아&#10;신경망으론 XOR 학습이 안됨요 : 수학적으로 증명하심&#10;문제 많으니 연구 그만하라&#10;Perceptrons (1969)&#10;심볼릭 AI의 거두였던 고 Minsky옹은&#10;사술에 현혹되는 제자들을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616816"/>
            <a:ext cx="8496944" cy="47878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다층 신경망 (MLP : Multi-Layer Perceptron) 1980~&#10;• 다층 신경망을 학습시키는 새 알고리즘( Backpropagation )&#10;으로 XOR 문제 돌파&#10;– 하지만 노이즈에 취약&#10;– 층을 여럿 쌓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00808"/>
            <a:ext cx="8603469" cy="484785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심층 신경망 (DNN : Deep Neural Network) 2010~&#10;• 여러 층을 효율적으로 학습 시킬 수 있는 방법들이 등장!&#10;• 빡세게 학습 돌릴 수 있는 방대한 트레이닝 데이터와&#10;• 초 빠른 성능의 컴퓨터 (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28800"/>
            <a:ext cx="8731261" cy="49198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결과, 기존 방법론을 다 발라버림&#10;이미지 인식 에러율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28800"/>
            <a:ext cx="8603469" cy="484785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인간이 0.1초 (뉴런이 10번 동작하는 시간)&#10;이내에 할 수 있는 것이면&#10;(그게 무엇이든)&#10;컴퓨터도 10단계 정도의&#10;인공신경망으로 해낼 수 있다!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72816"/>
            <a:ext cx="8731261" cy="49198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AutoShape 3" descr="약 인공지능 강 인공지능에 대한 이미지 검색결과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92075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5" name="AutoShape 5" descr="약 인공지능 강 인공지능에 대한 이미지 검색결과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92075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27" name="Picture 7" descr="약 인공지능 강 인공지능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1268760"/>
            <a:ext cx="7255639" cy="47525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369453" y="1589826"/>
            <a:ext cx="3783751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69451" y="1187580"/>
            <a:ext cx="4172963" cy="944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15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</a:rPr>
              <a:t>인간의 시각</a:t>
            </a:r>
            <a:r>
              <a:rPr lang="en-US" altLang="ko-KR" sz="2800" spc="-15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</a:rPr>
              <a:t>(vision) </a:t>
            </a:r>
            <a:r>
              <a:rPr lang="ko-KR" altLang="en-US" sz="2800" spc="-15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</a:rPr>
              <a:t>정보처리방식</a:t>
            </a:r>
            <a:endParaRPr lang="ko-KR" altLang="en-US" sz="2800" spc="-150"/>
          </a:p>
        </p:txBody>
      </p:sp>
      <p:pic>
        <p:nvPicPr>
          <p:cNvPr id="8194" name="Picture 2" descr="ì¸ê°ì ìê°ì ë³´ì²ë¦¬ë°©ì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/>
          <a:srcRect r="310" b="42740"/>
          <a:stretch>
            <a:fillRect/>
          </a:stretch>
        </p:blipFill>
        <p:spPr>
          <a:xfrm>
            <a:off x="432252" y="2813298"/>
            <a:ext cx="3973914" cy="1476725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310319" y="5575549"/>
            <a:ext cx="4572000" cy="270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hlinkClick r:id="rId4"/>
              </a:rPr>
              <a:t>http://www.hellodd.com/?md=news&amp;mt=view&amp;pid=61156</a:t>
            </a:r>
            <a:endParaRPr lang="ko-KR" altLang="en-US" sz="1200"/>
          </a:p>
        </p:txBody>
      </p:sp>
      <p:sp>
        <p:nvSpPr>
          <p:cNvPr id="26" name="직사각형 25"/>
          <p:cNvSpPr/>
          <p:nvPr/>
        </p:nvSpPr>
        <p:spPr>
          <a:xfrm>
            <a:off x="432251" y="4338166"/>
            <a:ext cx="3851982" cy="670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070" indent="-179070" algn="just">
              <a:lnSpc>
                <a:spcPct val="160000"/>
              </a:lnSpc>
              <a:defRPr/>
            </a:pPr>
            <a:r>
              <a:rPr lang="ko-KR" altLang="en-US" sz="1200" kern="0">
                <a:solidFill>
                  <a:srgbClr val="000000"/>
                </a:solidFill>
                <a:latin typeface="바탕"/>
              </a:rPr>
              <a:t>인간 두뇌에서 시각 정보 처리를 담당하는 신경망의 학습 알고리즘 적용</a:t>
            </a:r>
            <a:endParaRPr lang="ko-KR" altLang="en-US" sz="1200" kern="0" spc="0">
              <a:solidFill>
                <a:srgbClr val="000000"/>
              </a:solidFill>
              <a:effectLst/>
              <a:latin typeface="바탕"/>
            </a:endParaRPr>
          </a:p>
        </p:txBody>
      </p:sp>
      <p:pic>
        <p:nvPicPr>
          <p:cNvPr id="8198" name="Picture 6" descr="ì¸ê°ì ìê°ì ë³´ì²ë¦¬ë°©ì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816279" y="2093453"/>
            <a:ext cx="3707051" cy="3295157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279840" y="5785375"/>
            <a:ext cx="4572001" cy="594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 b="0" i="0">
                <a:solidFill>
                  <a:srgbClr val="333333"/>
                </a:solidFill>
                <a:effectLst/>
                <a:latin typeface="+mj-lt"/>
                <a:ea typeface="돋움"/>
              </a:rPr>
              <a:t> </a:t>
            </a:r>
            <a:r>
              <a:rPr lang="en-US" altLang="ko-KR" sz="1100" b="0" i="0" u="none" strike="noStrike">
                <a:effectLst/>
                <a:latin typeface="+mj-lt"/>
                <a:ea typeface="돋움"/>
                <a:hlinkClick r:id="rId6"/>
              </a:rPr>
              <a:t>https://commons.wikimedia.org/wiki/File:ANN_neuron.svg.https://en.wikibooks.org/wiki/</a:t>
            </a:r>
            <a:endParaRPr lang="ko-KR" altLang="en-US" sz="110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328777" y="1196752"/>
            <a:ext cx="3235111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5435" y="609254"/>
            <a:ext cx="4778613" cy="515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15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</a:rPr>
              <a:t>컴퓨터에게 적용하자 </a:t>
            </a:r>
            <a:r>
              <a:rPr lang="en-US" altLang="ko-KR" sz="2800" spc="-15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</a:rPr>
              <a:t>- CNN</a:t>
            </a:r>
            <a:endParaRPr lang="ko-KR" altLang="en-US" sz="2800" spc="-15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7504" y="1412776"/>
            <a:ext cx="8928992" cy="3166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070" indent="-179070" algn="just">
              <a:lnSpc>
                <a:spcPct val="160000"/>
              </a:lnSpc>
              <a:defRPr/>
            </a:pPr>
            <a:r>
              <a:rPr lang="en-US" altLang="ko-KR" sz="2100" b="1" kern="0" spc="0">
                <a:solidFill>
                  <a:srgbClr val="000000"/>
                </a:solidFill>
                <a:effectLst/>
                <a:latin typeface="바탕"/>
              </a:rPr>
              <a:t>CNN</a:t>
            </a:r>
            <a:r>
              <a:rPr lang="en-US" altLang="ko-KR" sz="1500" kern="0" spc="0">
                <a:solidFill>
                  <a:srgbClr val="000000"/>
                </a:solidFill>
                <a:effectLst/>
                <a:latin typeface="바탕"/>
              </a:rPr>
              <a:t>(Convolutional Neural Network)</a:t>
            </a:r>
            <a:endParaRPr lang="en-US" altLang="ko-KR" sz="1500" kern="0" spc="0">
              <a:solidFill>
                <a:srgbClr val="000000"/>
              </a:solidFill>
              <a:effectLst/>
              <a:latin typeface="바탕"/>
            </a:endParaRPr>
          </a:p>
          <a:p>
            <a:pPr marL="285750" indent="-285750" algn="just">
              <a:lnSpc>
                <a:spcPct val="160000"/>
              </a:lnSpc>
              <a:buFontTx/>
              <a:buChar char="-"/>
              <a:defRPr/>
            </a:pPr>
            <a:r>
              <a:rPr lang="ko-KR" altLang="en-US" sz="1500"/>
              <a:t>모델이 직접 이미지</a:t>
            </a:r>
            <a:r>
              <a:rPr lang="en-US" altLang="ko-KR" sz="1500"/>
              <a:t>, </a:t>
            </a:r>
            <a:r>
              <a:rPr lang="ko-KR" altLang="en-US" sz="1500"/>
              <a:t>비디오</a:t>
            </a:r>
            <a:r>
              <a:rPr lang="en-US" altLang="ko-KR" sz="1500"/>
              <a:t>, </a:t>
            </a:r>
            <a:r>
              <a:rPr lang="ko-KR" altLang="en-US" sz="1500"/>
              <a:t>텍스트 또는 사운드를 분류하는 머신 러닝의 한 유형인 </a:t>
            </a:r>
            <a:r>
              <a:rPr lang="ko-KR" altLang="en-US" sz="1500">
                <a:hlinkClick r:id="rId3"/>
              </a:rPr>
              <a:t>딥러닝</a:t>
            </a:r>
            <a:r>
              <a:rPr lang="ko-KR" altLang="en-US" sz="1500"/>
              <a:t>에 가장 많이 사용되는 알고리즘</a:t>
            </a:r>
            <a:endParaRPr lang="ko-KR" altLang="en-US" sz="1500"/>
          </a:p>
          <a:p>
            <a:pPr marL="285750" indent="-285750" algn="just">
              <a:lnSpc>
                <a:spcPct val="160000"/>
              </a:lnSpc>
              <a:buFontTx/>
              <a:buChar char="-"/>
              <a:defRPr/>
            </a:pPr>
            <a:r>
              <a:rPr lang="ko-KR" altLang="en-US" sz="1500"/>
              <a:t>이미지에서 객체</a:t>
            </a:r>
            <a:r>
              <a:rPr lang="en-US" altLang="ko-KR" sz="1500"/>
              <a:t>, </a:t>
            </a:r>
            <a:r>
              <a:rPr lang="ko-KR" altLang="en-US" sz="1500"/>
              <a:t>얼굴</a:t>
            </a:r>
            <a:r>
              <a:rPr lang="en-US" altLang="ko-KR" sz="1500"/>
              <a:t>, </a:t>
            </a:r>
            <a:r>
              <a:rPr lang="ko-KR" altLang="en-US" sz="1500"/>
              <a:t>장면을 인식하기 위해 패턴을 찾는 데 특히 유용</a:t>
            </a:r>
            <a:endParaRPr lang="ko-KR" altLang="en-US" sz="1500"/>
          </a:p>
          <a:p>
            <a:pPr marL="285750" indent="-285750" algn="just">
              <a:lnSpc>
                <a:spcPct val="160000"/>
              </a:lnSpc>
              <a:buFontTx/>
              <a:buChar char="-"/>
              <a:defRPr/>
            </a:pPr>
            <a:r>
              <a:rPr lang="ko-KR" altLang="en-US" sz="1500"/>
              <a:t>데이터에서 직접 학습하며</a:t>
            </a:r>
            <a:r>
              <a:rPr lang="en-US" altLang="ko-KR" sz="1500"/>
              <a:t>, </a:t>
            </a:r>
            <a:r>
              <a:rPr lang="ko-KR" altLang="en-US" sz="1500"/>
              <a:t>패턴을 사용하여 이미지를 분류하고 특징을 수동으로 추출할 필요가 없음</a:t>
            </a:r>
            <a:r>
              <a:rPr lang="en-US" altLang="ko-KR" sz="1500"/>
              <a:t>.</a:t>
            </a:r>
            <a:endParaRPr lang="en-US" altLang="ko-KR" sz="1500"/>
          </a:p>
          <a:p>
            <a:pPr marL="285750" indent="-285750" algn="just">
              <a:lnSpc>
                <a:spcPct val="160000"/>
              </a:lnSpc>
              <a:buFontTx/>
              <a:buChar char="-"/>
              <a:defRPr/>
            </a:pPr>
            <a:r>
              <a:rPr lang="ko-KR" altLang="en-US" sz="1500" kern="0">
                <a:solidFill>
                  <a:srgbClr val="000000"/>
                </a:solidFill>
                <a:latin typeface="바탕"/>
              </a:rPr>
              <a:t>데이터가 다른 데이터 부분과 연관성이 있다고 가정</a:t>
            </a:r>
            <a:r>
              <a:rPr lang="en-US" altLang="ko-KR" sz="1500" kern="0">
                <a:solidFill>
                  <a:srgbClr val="000000"/>
                </a:solidFill>
                <a:latin typeface="바탕"/>
              </a:rPr>
              <a:t>. </a:t>
            </a:r>
            <a:r>
              <a:rPr lang="ko-KR" altLang="en-US" sz="1500" kern="0">
                <a:solidFill>
                  <a:srgbClr val="000000"/>
                </a:solidFill>
                <a:latin typeface="바탕"/>
              </a:rPr>
              <a:t>지역 연관성을 사용하는 이유는 </a:t>
            </a:r>
            <a:r>
              <a:rPr lang="en-US" altLang="ko-KR" sz="1500" kern="0">
                <a:solidFill>
                  <a:srgbClr val="000000"/>
                </a:solidFill>
                <a:latin typeface="바탕"/>
              </a:rPr>
              <a:t>‘</a:t>
            </a:r>
            <a:r>
              <a:rPr lang="ko-KR" altLang="en-US" sz="1500" kern="0">
                <a:solidFill>
                  <a:srgbClr val="000000"/>
                </a:solidFill>
                <a:latin typeface="바탕"/>
              </a:rPr>
              <a:t>일반적으로 이미지의 특징이 한데 모여 있고</a:t>
            </a:r>
            <a:r>
              <a:rPr lang="en-US" altLang="ko-KR" sz="1500" kern="0">
                <a:solidFill>
                  <a:srgbClr val="000000"/>
                </a:solidFill>
                <a:latin typeface="바탕"/>
              </a:rPr>
              <a:t>, </a:t>
            </a:r>
            <a:r>
              <a:rPr lang="ko-KR" altLang="en-US" sz="1500" kern="0">
                <a:solidFill>
                  <a:srgbClr val="000000"/>
                </a:solidFill>
                <a:latin typeface="바탕"/>
              </a:rPr>
              <a:t>연관성이 강하기 때문</a:t>
            </a:r>
            <a:r>
              <a:rPr lang="en-US" altLang="ko-KR" sz="1500" kern="0">
                <a:solidFill>
                  <a:srgbClr val="000000"/>
                </a:solidFill>
                <a:latin typeface="바탕"/>
              </a:rPr>
              <a:t>. </a:t>
            </a:r>
            <a:r>
              <a:rPr lang="ko-KR" altLang="en-US" sz="1500" kern="0">
                <a:solidFill>
                  <a:srgbClr val="000000"/>
                </a:solidFill>
                <a:latin typeface="바탕"/>
              </a:rPr>
              <a:t>얼굴에서 눈을 찾으려면 눈에 해당하는 픽셀이 비슷한 좌표에 오밀조밀 모여 있어서 특성을 추출하기 쉬움</a:t>
            </a:r>
            <a:endParaRPr lang="en-US" altLang="ko-KR" sz="1500"/>
          </a:p>
        </p:txBody>
      </p:sp>
      <p:sp>
        <p:nvSpPr>
          <p:cNvPr id="3" name="모서리가 둥근 직사각형 2"/>
          <p:cNvSpPr/>
          <p:nvPr/>
        </p:nvSpPr>
        <p:spPr>
          <a:xfrm>
            <a:off x="570950" y="5085184"/>
            <a:ext cx="8002099" cy="1296144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tx1"/>
                </a:solidFill>
              </a:rPr>
              <a:t>딥러닝</a:t>
            </a:r>
            <a:r>
              <a:rPr lang="en-US" altLang="ko-KR" sz="1600">
                <a:solidFill>
                  <a:schemeClr val="tx1"/>
                </a:solidFill>
              </a:rPr>
              <a:t>(</a:t>
            </a:r>
            <a:r>
              <a:rPr lang="ko-KR" altLang="en-US" sz="1600">
                <a:solidFill>
                  <a:schemeClr val="tx1"/>
                </a:solidFill>
              </a:rPr>
              <a:t>심층학습</a:t>
            </a:r>
            <a:r>
              <a:rPr lang="en-US" altLang="ko-KR" sz="1600">
                <a:solidFill>
                  <a:schemeClr val="tx1"/>
                </a:solidFill>
              </a:rPr>
              <a:t>)</a:t>
            </a:r>
            <a:r>
              <a:rPr lang="ko-KR" altLang="en-US" sz="1600">
                <a:solidFill>
                  <a:schemeClr val="tx1"/>
                </a:solidFill>
              </a:rPr>
              <a:t>이란</a:t>
            </a:r>
            <a:r>
              <a:rPr lang="en-US" altLang="ko-KR" sz="1600">
                <a:solidFill>
                  <a:schemeClr val="tx1"/>
                </a:solidFill>
              </a:rPr>
              <a:t>?</a:t>
            </a:r>
            <a:endParaRPr lang="en-US" altLang="ko-KR" sz="16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b="0" i="0">
                <a:solidFill>
                  <a:srgbClr val="373a3c"/>
                </a:solidFill>
                <a:effectLst/>
                <a:latin typeface="open sans"/>
              </a:rPr>
              <a:t>사람의 사고 방식을 컴퓨터에게 가르치는 기계학습의 한 분야 </a:t>
            </a:r>
            <a:r>
              <a:rPr lang="ko-KR" altLang="en-US" sz="1600" b="0" i="0" spc="-150">
                <a:solidFill>
                  <a:srgbClr val="373a3c"/>
                </a:solidFill>
                <a:effectLst/>
                <a:latin typeface="open sans"/>
              </a:rPr>
              <a:t>입력과 출력 사이에 있는 인공 뉴런들을 여러 개 </a:t>
            </a:r>
            <a:r>
              <a:rPr lang="ko-KR" altLang="en-US" sz="1600" i="0" spc="-150">
                <a:solidFill>
                  <a:srgbClr val="373a3c"/>
                </a:solidFill>
                <a:effectLst/>
                <a:latin typeface="open sans"/>
              </a:rPr>
              <a:t>층층이 </a:t>
            </a:r>
            <a:r>
              <a:rPr lang="ko-KR" altLang="en-US" sz="1600" b="0" i="0" spc="-150">
                <a:solidFill>
                  <a:srgbClr val="373a3c"/>
                </a:solidFill>
                <a:effectLst/>
                <a:latin typeface="open sans"/>
              </a:rPr>
              <a:t>쌓고 연결한 </a:t>
            </a:r>
            <a:r>
              <a:rPr lang="ko-KR" altLang="en-US" sz="1600" b="0" i="0" u="none" strike="noStrike" spc="-150">
                <a:solidFill>
                  <a:srgbClr val="0275d8"/>
                </a:solidFill>
                <a:effectLst/>
                <a:latin typeface="open sans"/>
                <a:hlinkClick r:id="rId4" tooltip="인공신경망"/>
              </a:rPr>
              <a:t>인공신경망</a:t>
            </a:r>
            <a:r>
              <a:rPr lang="ko-KR" altLang="en-US" sz="1600" b="0" i="0" spc="-150">
                <a:solidFill>
                  <a:srgbClr val="373a3c"/>
                </a:solidFill>
                <a:effectLst/>
                <a:latin typeface="open sans"/>
              </a:rPr>
              <a:t> 기법을 주로 다루는 연구</a:t>
            </a:r>
            <a:endParaRPr lang="ko-KR" altLang="en-US" sz="1600" b="0" i="0" spc="-150">
              <a:solidFill>
                <a:srgbClr val="373a3c"/>
              </a:solidFill>
              <a:latin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369453" y="1589826"/>
            <a:ext cx="1742811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69451" y="1187580"/>
            <a:ext cx="4172963" cy="515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spc="-15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</a:rPr>
              <a:t>CNN</a:t>
            </a:r>
            <a:r>
              <a:rPr lang="ko-KR" altLang="en-US" sz="2800" spc="-15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</a:rPr>
              <a:t>의 유용성</a:t>
            </a:r>
            <a:endParaRPr lang="ko-KR" altLang="en-US" sz="2800" spc="-150"/>
          </a:p>
        </p:txBody>
      </p:sp>
      <p:sp>
        <p:nvSpPr>
          <p:cNvPr id="2" name="직사각형 1"/>
          <p:cNvSpPr/>
          <p:nvPr/>
        </p:nvSpPr>
        <p:spPr>
          <a:xfrm>
            <a:off x="614235" y="2571481"/>
            <a:ext cx="7979993" cy="2827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1a1a1a"/>
                </a:solidFill>
                <a:effectLst/>
                <a:latin typeface="Arial"/>
              </a:rPr>
              <a:t>CNN</a:t>
            </a:r>
            <a:r>
              <a:rPr lang="ko-KR" altLang="en-US" b="0" i="0">
                <a:solidFill>
                  <a:srgbClr val="1a1a1a"/>
                </a:solidFill>
                <a:effectLst/>
                <a:latin typeface="Arial"/>
              </a:rPr>
              <a:t>은 특징을 직접 학습하기 때문에 특징을 수동으로 추출해야 할 필요가 없다</a:t>
            </a:r>
            <a:r>
              <a:rPr lang="en-US" altLang="ko-KR" b="0" i="0">
                <a:solidFill>
                  <a:srgbClr val="1a1a1a"/>
                </a:solidFill>
                <a:effectLst/>
                <a:latin typeface="Arial"/>
              </a:rPr>
              <a:t>.</a:t>
            </a:r>
            <a:endParaRPr lang="en-US" altLang="ko-KR" b="0" i="0">
              <a:solidFill>
                <a:srgbClr val="1a1a1a"/>
              </a:solidFill>
              <a:effectLst/>
              <a:latin typeface="Arial"/>
            </a:endParaRPr>
          </a:p>
          <a:p>
            <a:pPr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1a1a1a"/>
                </a:solidFill>
                <a:effectLst/>
                <a:latin typeface="Arial"/>
              </a:rPr>
              <a:t>CNN</a:t>
            </a:r>
            <a:r>
              <a:rPr lang="ko-KR" altLang="en-US" b="0" i="0">
                <a:solidFill>
                  <a:srgbClr val="1a1a1a"/>
                </a:solidFill>
                <a:effectLst/>
                <a:latin typeface="Arial"/>
              </a:rPr>
              <a:t>은 가장 높은 수준의 인식 결과를 보입니다</a:t>
            </a:r>
            <a:r>
              <a:rPr lang="en-US" altLang="ko-KR" b="0" i="0">
                <a:solidFill>
                  <a:srgbClr val="1a1a1a"/>
                </a:solidFill>
                <a:effectLst/>
                <a:latin typeface="Arial"/>
              </a:rPr>
              <a:t>.</a:t>
            </a:r>
            <a:endParaRPr lang="en-US" altLang="ko-KR" b="0" i="0">
              <a:solidFill>
                <a:srgbClr val="1a1a1a"/>
              </a:solidFill>
              <a:effectLst/>
              <a:latin typeface="Arial"/>
            </a:endParaRPr>
          </a:p>
          <a:p>
            <a:pPr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b="0" i="0">
                <a:solidFill>
                  <a:srgbClr val="1a1a1a"/>
                </a:solidFill>
                <a:effectLst/>
                <a:latin typeface="Arial"/>
              </a:rPr>
              <a:t>기존 네트워크를 바탕으로 한 새로운 인식 작업을 위해 </a:t>
            </a:r>
            <a:r>
              <a:rPr lang="en-US" altLang="ko-KR" b="0" i="0">
                <a:solidFill>
                  <a:srgbClr val="1a1a1a"/>
                </a:solidFill>
                <a:effectLst/>
                <a:latin typeface="Arial"/>
              </a:rPr>
              <a:t>CNN</a:t>
            </a:r>
            <a:r>
              <a:rPr lang="ko-KR" altLang="en-US" b="0" i="0">
                <a:solidFill>
                  <a:srgbClr val="1a1a1a"/>
                </a:solidFill>
                <a:effectLst/>
                <a:latin typeface="Arial"/>
              </a:rPr>
              <a:t>을 재학습하여 사용하는 것이 가능다</a:t>
            </a:r>
            <a:r>
              <a:rPr lang="en-US" altLang="ko-KR" b="0" i="0">
                <a:solidFill>
                  <a:srgbClr val="1a1a1a"/>
                </a:solidFill>
                <a:effectLst/>
                <a:latin typeface="Arial"/>
              </a:rPr>
              <a:t>.</a:t>
            </a:r>
            <a:endParaRPr lang="en-US" altLang="ko-KR" b="0" i="0">
              <a:solidFill>
                <a:srgbClr val="1a1a1a"/>
              </a:solidFill>
              <a:effectLst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369453" y="1589826"/>
            <a:ext cx="267816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69451" y="1187580"/>
            <a:ext cx="4172963" cy="515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spc="-15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</a:rPr>
              <a:t>CNN </a:t>
            </a:r>
            <a:endParaRPr lang="ko-KR" altLang="en-US" sz="2800" spc="-15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8654" y="2075745"/>
            <a:ext cx="6814453" cy="2289909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 flipV="1">
            <a:off x="1179552" y="4599633"/>
            <a:ext cx="3346329" cy="806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4621674" y="4599633"/>
            <a:ext cx="1560183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6249602" y="4607701"/>
            <a:ext cx="1560183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95155" y="4461133"/>
            <a:ext cx="1315122" cy="28993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/>
              <a:t>컨볼루션 계층</a:t>
            </a:r>
            <a:endParaRPr lang="ko-KR" altLang="en-US" sz="1300"/>
          </a:p>
        </p:txBody>
      </p:sp>
      <p:sp>
        <p:nvSpPr>
          <p:cNvPr id="31" name="TextBox 30"/>
          <p:cNvSpPr txBox="1"/>
          <p:nvPr/>
        </p:nvSpPr>
        <p:spPr>
          <a:xfrm>
            <a:off x="4976369" y="4461133"/>
            <a:ext cx="919174" cy="27088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/>
              <a:t>풀링 계층</a:t>
            </a:r>
            <a:endParaRPr lang="ko-KR" altLang="en-US" sz="1200"/>
          </a:p>
        </p:txBody>
      </p:sp>
      <p:sp>
        <p:nvSpPr>
          <p:cNvPr id="32" name="TextBox 31"/>
          <p:cNvSpPr txBox="1"/>
          <p:nvPr/>
        </p:nvSpPr>
        <p:spPr>
          <a:xfrm>
            <a:off x="6377542" y="4461133"/>
            <a:ext cx="1315122" cy="28993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/>
              <a:t>완전 연결 계층</a:t>
            </a:r>
            <a:endParaRPr lang="ko-KR" altLang="en-US" sz="1300"/>
          </a:p>
        </p:txBody>
      </p:sp>
      <p:sp>
        <p:nvSpPr>
          <p:cNvPr id="16" name="TextBox 15"/>
          <p:cNvSpPr txBox="1"/>
          <p:nvPr/>
        </p:nvSpPr>
        <p:spPr>
          <a:xfrm>
            <a:off x="2410823" y="4807297"/>
            <a:ext cx="1008529" cy="296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특징 추출</a:t>
            </a:r>
            <a:endParaRPr lang="ko-KR" altLang="en-US" sz="1400"/>
          </a:p>
        </p:txBody>
      </p:sp>
      <p:sp>
        <p:nvSpPr>
          <p:cNvPr id="33" name="TextBox 32"/>
          <p:cNvSpPr txBox="1"/>
          <p:nvPr/>
        </p:nvSpPr>
        <p:spPr>
          <a:xfrm>
            <a:off x="4610084" y="4773482"/>
            <a:ext cx="1583361" cy="482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/>
              <a:t>데이터의 공간적인 크기 축소</a:t>
            </a:r>
            <a:endParaRPr lang="ko-KR" altLang="en-US" sz="1300"/>
          </a:p>
        </p:txBody>
      </p:sp>
      <p:sp>
        <p:nvSpPr>
          <p:cNvPr id="3" name="직사각형 2"/>
          <p:cNvSpPr/>
          <p:nvPr/>
        </p:nvSpPr>
        <p:spPr>
          <a:xfrm>
            <a:off x="1943307" y="5527559"/>
            <a:ext cx="3117920" cy="518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hlinkClick r:id="rId4"/>
              </a:rPr>
              <a:t>https://m.blog.naver.com/ndb796/221292619403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í©ì±ê³± ì²ë¦¬ ì ì¹, ì¶ì²: http://deeplearning.stanford.edu/wiki/index.php/Feature_extraction_using_convolution"/>
          <p:cNvPicPr>
            <a:picLocks noChangeAspect="1" noChangeArrowheads="1" noCrop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12308" y="3411077"/>
            <a:ext cx="2806914" cy="2049154"/>
          </a:xfrm>
          <a:prstGeom prst="rect">
            <a:avLst/>
          </a:prstGeom>
          <a:noFill/>
        </p:spPr>
      </p:pic>
      <p:pic>
        <p:nvPicPr>
          <p:cNvPr id="1030" name="Picture 6" descr="Pooling ìì : Max Pooling, Average Pooli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43741" y="3349230"/>
            <a:ext cx="3295737" cy="1995584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961991" y="5337319"/>
            <a:ext cx="1344787" cy="261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합성곱 계산 절차</a:t>
            </a:r>
            <a:endParaRPr lang="ko-KR" altLang="en-US" sz="1100"/>
          </a:p>
        </p:txBody>
      </p:sp>
      <p:sp>
        <p:nvSpPr>
          <p:cNvPr id="8" name="TextBox 7"/>
          <p:cNvSpPr txBox="1"/>
          <p:nvPr/>
        </p:nvSpPr>
        <p:spPr>
          <a:xfrm>
            <a:off x="5476456" y="5255853"/>
            <a:ext cx="1039429" cy="219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Pooling </a:t>
            </a:r>
            <a:r>
              <a:rPr lang="ko-KR" altLang="en-US" sz="900"/>
              <a:t>레이어</a:t>
            </a:r>
            <a:endParaRPr lang="ko-KR" altLang="en-US" sz="900"/>
          </a:p>
        </p:txBody>
      </p:sp>
      <p:pic>
        <p:nvPicPr>
          <p:cNvPr id="1032" name="Picture 8" descr="ì íì ì¸ CNN, ì¶ì²: https://www.researchgate.net/figure/Architecture-of-our-unsupervised-CNN-Network-contains-three-stages-each-of-which_283433254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69597" y="1162554"/>
            <a:ext cx="6000750" cy="2264568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1731128" y="5652516"/>
            <a:ext cx="4572000" cy="593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i="1">
                <a:solidFill>
                  <a:srgbClr val="999999"/>
                </a:solidFill>
                <a:latin typeface="Open Sans"/>
              </a:rPr>
              <a:t>전형적인 </a:t>
            </a:r>
            <a:r>
              <a:rPr lang="en-US" altLang="ko-KR" sz="1100" i="1">
                <a:solidFill>
                  <a:srgbClr val="999999"/>
                </a:solidFill>
                <a:latin typeface="Open Sans"/>
              </a:rPr>
              <a:t>CNN, </a:t>
            </a:r>
            <a:r>
              <a:rPr lang="ko-KR" altLang="en-US" sz="1100" i="1">
                <a:solidFill>
                  <a:srgbClr val="999999"/>
                </a:solidFill>
                <a:latin typeface="Open Sans"/>
              </a:rPr>
              <a:t>출처</a:t>
            </a:r>
            <a:r>
              <a:rPr lang="en-US" altLang="ko-KR" sz="1100" i="1">
                <a:solidFill>
                  <a:srgbClr val="999999"/>
                </a:solidFill>
                <a:latin typeface="Open Sans"/>
              </a:rPr>
              <a:t>: https://www.researchgate.net/figure/Architecture-of-our-unsupervised-CNN-Network-contains-three-stages-each-of-which_283433254</a:t>
            </a:r>
            <a:endParaRPr lang="ko-KR" altLang="en-US" sz="1100"/>
          </a:p>
        </p:txBody>
      </p:sp>
      <p:sp>
        <p:nvSpPr>
          <p:cNvPr id="7" name="직사각형 6"/>
          <p:cNvSpPr/>
          <p:nvPr/>
        </p:nvSpPr>
        <p:spPr>
          <a:xfrm>
            <a:off x="18448" y="5793001"/>
            <a:ext cx="1614866" cy="443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hlinkClick r:id="rId5"/>
              </a:rPr>
              <a:t>http://taewan.kim/post/cnn/</a:t>
            </a:r>
            <a:endParaRPr lang="ko-KR" altLang="en-US" sz="120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369452" y="1589826"/>
            <a:ext cx="145751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69451" y="1187580"/>
            <a:ext cx="4172963" cy="515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15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</a:rPr>
              <a:t>컨볼루션 층</a:t>
            </a:r>
            <a:endParaRPr lang="ko-KR" altLang="en-US" sz="2800" spc="-150"/>
          </a:p>
        </p:txBody>
      </p:sp>
      <p:sp>
        <p:nvSpPr>
          <p:cNvPr id="2" name="직사각형 1"/>
          <p:cNvSpPr/>
          <p:nvPr/>
        </p:nvSpPr>
        <p:spPr>
          <a:xfrm>
            <a:off x="291504" y="1717126"/>
            <a:ext cx="7979993" cy="500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0" i="0">
                <a:solidFill>
                  <a:srgbClr val="1a1a1a"/>
                </a:solidFill>
                <a:effectLst/>
                <a:latin typeface="Arial"/>
              </a:rPr>
              <a:t> </a:t>
            </a:r>
            <a:r>
              <a:rPr lang="ko-KR" altLang="en-US" b="0" i="0">
                <a:solidFill>
                  <a:srgbClr val="1a1a1a"/>
                </a:solidFill>
                <a:effectLst/>
                <a:latin typeface="Arial"/>
              </a:rPr>
              <a:t>데이터로부터 자동으로 특징</a:t>
            </a:r>
            <a:r>
              <a:rPr lang="en-US" altLang="ko-KR" b="0" i="0">
                <a:solidFill>
                  <a:srgbClr val="1a1a1a"/>
                </a:solidFill>
                <a:effectLst/>
                <a:latin typeface="Arial"/>
              </a:rPr>
              <a:t>(features)</a:t>
            </a:r>
            <a:r>
              <a:rPr lang="ko-KR" altLang="en-US" b="0" i="0">
                <a:solidFill>
                  <a:srgbClr val="1a1a1a"/>
                </a:solidFill>
                <a:effectLst/>
                <a:latin typeface="Arial"/>
              </a:rPr>
              <a:t>을</a:t>
            </a:r>
            <a:r>
              <a:rPr lang="en-US" altLang="ko-KR" b="0" i="0">
                <a:solidFill>
                  <a:srgbClr val="1a1a1a"/>
                </a:solidFill>
                <a:effectLst/>
                <a:latin typeface="Arial"/>
              </a:rPr>
              <a:t> </a:t>
            </a:r>
            <a:r>
              <a:rPr lang="ko-KR" altLang="en-US">
                <a:solidFill>
                  <a:srgbClr val="1a1a1a"/>
                </a:solidFill>
                <a:latin typeface="Arial"/>
              </a:rPr>
              <a:t>학습</a:t>
            </a:r>
            <a:endParaRPr lang="en-US" altLang="ko-KR" b="0" i="0">
              <a:solidFill>
                <a:srgbClr val="1a1a1a"/>
              </a:solidFill>
              <a:effectLst/>
              <a:latin typeface="Arial"/>
            </a:endParaRPr>
          </a:p>
        </p:txBody>
      </p:sp>
      <p:pic>
        <p:nvPicPr>
          <p:cNvPr id="22" name="Picture 2" descr="ë¥ë¬ë CN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77262" y="2038825"/>
            <a:ext cx="5253104" cy="2978820"/>
          </a:xfrm>
          <a:prstGeom prst="rect">
            <a:avLst/>
          </a:prstGeom>
          <a:noFill/>
        </p:spPr>
      </p:pic>
      <p:sp>
        <p:nvSpPr>
          <p:cNvPr id="23" name="직사각형 22"/>
          <p:cNvSpPr/>
          <p:nvPr/>
        </p:nvSpPr>
        <p:spPr>
          <a:xfrm>
            <a:off x="1475656" y="4941365"/>
            <a:ext cx="6264696" cy="38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300">
                <a:solidFill>
                  <a:srgbClr val="1a1a1a"/>
                </a:solidFill>
                <a:latin typeface="Arial"/>
              </a:rPr>
              <a:t>가장자리 →</a:t>
            </a:r>
            <a:r>
              <a:rPr lang="en-US" altLang="ko-KR" sz="1300">
                <a:solidFill>
                  <a:srgbClr val="1a1a1a"/>
                </a:solidFill>
                <a:latin typeface="Arial"/>
              </a:rPr>
              <a:t> </a:t>
            </a:r>
            <a:r>
              <a:rPr lang="ko-KR" altLang="en-US" sz="1300">
                <a:solidFill>
                  <a:srgbClr val="1a1a1a"/>
                </a:solidFill>
                <a:latin typeface="Arial"/>
              </a:rPr>
              <a:t>곡선 → 질감</a:t>
            </a:r>
            <a:r>
              <a:rPr lang="en-US" altLang="ko-KR" sz="1300">
                <a:solidFill>
                  <a:srgbClr val="1a1a1a"/>
                </a:solidFill>
                <a:latin typeface="Arial"/>
              </a:rPr>
              <a:t>(texture) </a:t>
            </a:r>
            <a:r>
              <a:rPr lang="ko-KR" altLang="en-US" sz="1300">
                <a:solidFill>
                  <a:srgbClr val="1a1a1a"/>
                </a:solidFill>
                <a:latin typeface="Arial"/>
              </a:rPr>
              <a:t>→ 물체</a:t>
            </a:r>
            <a:r>
              <a:rPr lang="en-US" altLang="ko-KR" sz="1300">
                <a:solidFill>
                  <a:srgbClr val="1a1a1a"/>
                </a:solidFill>
                <a:latin typeface="Arial"/>
              </a:rPr>
              <a:t> </a:t>
            </a:r>
            <a:r>
              <a:rPr lang="ko-KR" altLang="en-US" sz="1300">
                <a:solidFill>
                  <a:srgbClr val="1a1a1a"/>
                </a:solidFill>
                <a:latin typeface="Arial"/>
              </a:rPr>
              <a:t>일부분</a:t>
            </a:r>
            <a:r>
              <a:rPr lang="en-US" altLang="ko-KR" sz="1300">
                <a:solidFill>
                  <a:srgbClr val="1a1a1a"/>
                </a:solidFill>
                <a:latin typeface="Arial"/>
              </a:rPr>
              <a:t>(object parts) </a:t>
            </a:r>
            <a:r>
              <a:rPr lang="ko-KR" altLang="en-US" sz="1300">
                <a:solidFill>
                  <a:srgbClr val="1a1a1a"/>
                </a:solidFill>
                <a:latin typeface="Arial"/>
              </a:rPr>
              <a:t>→ 물체의</a:t>
            </a:r>
            <a:r>
              <a:rPr lang="en-US" altLang="ko-KR" sz="1300">
                <a:solidFill>
                  <a:srgbClr val="1a1a1a"/>
                </a:solidFill>
                <a:latin typeface="Arial"/>
              </a:rPr>
              <a:t> </a:t>
            </a:r>
            <a:r>
              <a:rPr lang="ko-KR" altLang="en-US" sz="1300">
                <a:solidFill>
                  <a:srgbClr val="1a1a1a"/>
                </a:solidFill>
                <a:latin typeface="Arial"/>
              </a:rPr>
              <a:t>종류 인식 </a:t>
            </a:r>
            <a:endParaRPr lang="en-US" altLang="ko-KR" sz="1300" b="0" i="0">
              <a:solidFill>
                <a:srgbClr val="1a1a1a"/>
              </a:solidFill>
              <a:effectLst/>
              <a:latin typeface="Arial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19639" y="5311762"/>
            <a:ext cx="1137621" cy="209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/>
              <a:t>저수준 특징</a:t>
            </a:r>
            <a:endParaRPr lang="ko-KR" altLang="en-US" sz="1200"/>
          </a:p>
        </p:txBody>
      </p:sp>
      <p:sp>
        <p:nvSpPr>
          <p:cNvPr id="24" name="직사각형 23"/>
          <p:cNvSpPr/>
          <p:nvPr/>
        </p:nvSpPr>
        <p:spPr>
          <a:xfrm>
            <a:off x="3084515" y="5311762"/>
            <a:ext cx="2870946" cy="2091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/>
              <a:t>고수준 특징</a:t>
            </a:r>
            <a:endParaRPr lang="ko-KR" altLang="en-US" sz="1300"/>
          </a:p>
        </p:txBody>
      </p:sp>
      <p:sp>
        <p:nvSpPr>
          <p:cNvPr id="25" name="직사각형 24"/>
          <p:cNvSpPr/>
          <p:nvPr/>
        </p:nvSpPr>
        <p:spPr>
          <a:xfrm>
            <a:off x="6143966" y="5311762"/>
            <a:ext cx="1137621" cy="2091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/>
              <a:t>복잡한 추론</a:t>
            </a:r>
            <a:endParaRPr lang="ko-KR" altLang="en-US" sz="1300"/>
          </a:p>
        </p:txBody>
      </p:sp>
      <p:sp>
        <p:nvSpPr>
          <p:cNvPr id="4" name="직사각형 3"/>
          <p:cNvSpPr/>
          <p:nvPr/>
        </p:nvSpPr>
        <p:spPr>
          <a:xfrm>
            <a:off x="99045" y="5662561"/>
            <a:ext cx="2040222" cy="517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hlinkClick r:id="rId4"/>
              </a:rPr>
              <a:t>https://kerneler.tistory.com/146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/>
              <a:t>지도</a:t>
            </a:r>
            <a:r>
              <a:rPr lang="en-US" altLang="ko-KR"/>
              <a:t> </a:t>
            </a:r>
            <a:r>
              <a:rPr lang="ko-KR" altLang="en-US"/>
              <a:t>학습 </a:t>
            </a:r>
            <a:r>
              <a:rPr lang="en-US" altLang="ko-KR"/>
              <a:t>(Supervised Learning)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분류 </a:t>
            </a:r>
            <a:r>
              <a:rPr lang="en-US" altLang="ko-KR"/>
              <a:t>(Classification)</a:t>
            </a:r>
            <a:endParaRPr lang="ko-KR" altLang="en-US"/>
          </a:p>
        </p:txBody>
      </p:sp>
      <p:pic>
        <p:nvPicPr>
          <p:cNvPr id="6" name="Picture 4" descr="C:\Users\AKAII\Desktop\thinking-brain-machine-vector-clipart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147436" y="4365103"/>
            <a:ext cx="1654139" cy="1684955"/>
          </a:xfrm>
          <a:prstGeom prst="rect">
            <a:avLst/>
          </a:prstGeom>
          <a:noFill/>
        </p:spPr>
      </p:pic>
      <p:cxnSp>
        <p:nvCxnSpPr>
          <p:cNvPr id="7" name="직선 연결선 6"/>
          <p:cNvCxnSpPr/>
          <p:nvPr/>
        </p:nvCxnSpPr>
        <p:spPr>
          <a:xfrm>
            <a:off x="2137279" y="4220902"/>
            <a:ext cx="70207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4895228" y="5229484"/>
            <a:ext cx="109212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39652" y="4025808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맑은 고딕"/>
                <a:ea typeface="맑은 고딕"/>
                <a:cs typeface="Arial"/>
              </a:rPr>
              <a:t>입력</a:t>
            </a:r>
            <a:endParaRPr lang="ko-KR" altLang="en-US" sz="2000">
              <a:latin typeface="맑은 고딕"/>
              <a:ea typeface="맑은 고딕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91144" y="5029429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맑은 고딕"/>
                <a:ea typeface="맑은 고딕"/>
                <a:cs typeface="Arial"/>
              </a:rPr>
              <a:t>출력</a:t>
            </a:r>
            <a:endParaRPr lang="ko-KR" altLang="en-US" sz="2000">
              <a:latin typeface="맑은 고딕"/>
              <a:ea typeface="맑은 고딕"/>
              <a:cs typeface="Arial"/>
            </a:endParaRPr>
          </a:p>
        </p:txBody>
      </p:sp>
      <p:sp>
        <p:nvSpPr>
          <p:cNvPr id="19" name="타원형 설명선 18"/>
          <p:cNvSpPr/>
          <p:nvPr/>
        </p:nvSpPr>
        <p:spPr>
          <a:xfrm>
            <a:off x="6480212" y="3717103"/>
            <a:ext cx="1296144" cy="1296000"/>
          </a:xfrm>
          <a:prstGeom prst="wedgeEllipseCallout">
            <a:avLst>
              <a:gd name="adj1" fmla="val -46450"/>
              <a:gd name="adj2" fmla="val 52624"/>
            </a:avLst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3500000" scaled="1"/>
            <a:tileRect/>
          </a:gradFill>
          <a:ln w="57150"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endParaRPr lang="ko-KR" altLang="en-US" sz="2400" b="1">
              <a:solidFill>
                <a:srgbClr val="663300"/>
              </a:solidFill>
              <a:latin typeface="맑은 고딕"/>
              <a:ea typeface="맑은 고딕"/>
              <a:cs typeface="Arial"/>
            </a:endParaRPr>
          </a:p>
        </p:txBody>
      </p:sp>
      <p:cxnSp>
        <p:nvCxnSpPr>
          <p:cNvPr id="17" name="꺾인 연결선 16"/>
          <p:cNvCxnSpPr>
            <a:stCxn id="9" idx="3"/>
            <a:endCxn id="6" idx="1"/>
          </p:cNvCxnSpPr>
          <p:nvPr/>
        </p:nvCxnSpPr>
        <p:spPr>
          <a:xfrm>
            <a:off x="2137279" y="4225863"/>
            <a:ext cx="1010157" cy="981718"/>
          </a:xfrm>
          <a:prstGeom prst="bentConnector3">
            <a:avLst>
              <a:gd name="adj1" fmla="val 6901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7278" y="2783484"/>
            <a:ext cx="1800000" cy="1127076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924FAB7-7109-4C91-8EFE-3B8AD553EC2C}" type="slidenum">
              <a:rPr lang="en-US" altLang="ko-KR"/>
              <a:pPr>
                <a:defRPr/>
              </a:pPr>
              <a:t>53</a:t>
            </a:fld>
            <a:endParaRPr lang="en-US" altLang="ko-KR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4800">
              <a:latin typeface="HY견고딕"/>
              <a:ea typeface="HY견고딕"/>
            </a:endParaRP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>
          <a:xfrm>
            <a:off x="0" y="2659559"/>
            <a:ext cx="9144000" cy="61555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algn="ctr" latinLnBrk="0">
              <a:spcBef>
                <a:spcPct val="50000"/>
              </a:spcBef>
              <a:defRPr/>
            </a:pPr>
            <a:r>
              <a:rPr lang="ko-KR" altLang="en-US" sz="4000" b="1">
                <a:solidFill>
                  <a:schemeClr val="bg1"/>
                </a:solidFill>
                <a:latin typeface="맑은 고딕"/>
                <a:ea typeface="맑은 고딕"/>
                <a:cs typeface="Arial"/>
              </a:rPr>
              <a:t>티처블 머신</a:t>
            </a:r>
            <a:endParaRPr lang="en-US" altLang="ko-KR" sz="4000" b="1">
              <a:solidFill>
                <a:schemeClr val="bg1"/>
              </a:solidFill>
              <a:latin typeface="맑은 고딕"/>
              <a:ea typeface="맑은 고딕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/>
              <a:t>티처블 머신</a:t>
            </a:r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28800" y="2217420"/>
            <a:ext cx="7315200" cy="4640580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7" name="직선 화살표 연결선 6"/>
          <p:cNvCxnSpPr/>
          <p:nvPr/>
        </p:nvCxnSpPr>
        <p:spPr>
          <a:xfrm flipH="1">
            <a:off x="3635896" y="5174353"/>
            <a:ext cx="546061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92858" y="1396402"/>
            <a:ext cx="526483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latin typeface="맑은 고딕"/>
                <a:ea typeface="맑은 고딕"/>
                <a:cs typeface="Arial"/>
              </a:rPr>
              <a:t>teachablemachine.withgoogle.com</a:t>
            </a:r>
            <a:endParaRPr lang="ko-KR" altLang="en-US" sz="2400" b="1">
              <a:latin typeface="맑은 고딕"/>
              <a:ea typeface="맑은 고딕"/>
              <a:cs typeface="Arial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11484" y="1357204"/>
            <a:ext cx="540000" cy="540060"/>
          </a:xfrm>
          <a:prstGeom prst="ellipse">
            <a:avLst/>
          </a:prstGeom>
          <a:solidFill>
            <a:srgbClr val="825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latin typeface="Arial"/>
                <a:cs typeface="Arial"/>
              </a:rPr>
              <a:t>1</a:t>
            </a:r>
            <a:endParaRPr lang="ko-KR" altLang="en-US" sz="2800" b="1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28800" y="2217420"/>
            <a:ext cx="7315200" cy="46405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/>
              <a:t>티처블 머신</a:t>
            </a:r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259007" y="5159615"/>
            <a:ext cx="546061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92858" y="1396402"/>
            <a:ext cx="295260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latin typeface="맑은 고딕"/>
                <a:ea typeface="맑은 고딕"/>
                <a:cs typeface="Arial"/>
              </a:rPr>
              <a:t>Image Project</a:t>
            </a:r>
            <a:r>
              <a:rPr lang="en-US" altLang="ko-KR" sz="2400"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2400">
                <a:latin typeface="맑은 고딕"/>
                <a:ea typeface="맑은 고딕"/>
                <a:cs typeface="Arial"/>
              </a:rPr>
              <a:t>클릭</a:t>
            </a:r>
            <a:endParaRPr lang="ko-KR" altLang="en-US" sz="2400">
              <a:latin typeface="맑은 고딕"/>
              <a:ea typeface="맑은 고딕"/>
              <a:cs typeface="Arial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11484" y="1357204"/>
            <a:ext cx="540000" cy="540060"/>
          </a:xfrm>
          <a:prstGeom prst="ellipse">
            <a:avLst/>
          </a:prstGeom>
          <a:solidFill>
            <a:srgbClr val="825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latin typeface="Arial"/>
                <a:cs typeface="Arial"/>
              </a:rPr>
              <a:t>2</a:t>
            </a:r>
            <a:endParaRPr lang="ko-KR" altLang="en-US" sz="2800" b="1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alternate text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492896"/>
            <a:ext cx="7956898" cy="331386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899592" y="1052736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분야는 인공지능의 한 작은 지류이며 </a:t>
            </a:r>
            <a:r>
              <a:rPr lang="en-US" altLang="ko-KR" dirty="0" smtClean="0"/>
              <a:t>2000</a:t>
            </a:r>
            <a:r>
              <a:rPr lang="ko-KR" altLang="en-US" dirty="0" smtClean="0"/>
              <a:t>년대 들어와서 컴퓨터공학자들에게 가장 </a:t>
            </a:r>
            <a:r>
              <a:rPr lang="ko-KR" altLang="en-US" dirty="0" err="1" smtClean="0"/>
              <a:t>인기있는</a:t>
            </a:r>
            <a:r>
              <a:rPr lang="ko-KR" altLang="en-US" dirty="0" smtClean="0"/>
              <a:t> 분야가 되었다 </a:t>
            </a:r>
            <a:endParaRPr lang="ko-KR" altLang="en-US" dirty="0"/>
          </a:p>
        </p:txBody>
      </p:sp>
    </p:spTree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4470" y="2217420"/>
            <a:ext cx="7669530" cy="46405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/>
              <a:t>티처블 머신</a:t>
            </a:r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397647" y="3032956"/>
            <a:ext cx="546061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92858" y="1396402"/>
            <a:ext cx="198002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latin typeface="맑은 고딕"/>
                <a:ea typeface="맑은 고딕"/>
                <a:cs typeface="Arial"/>
              </a:rPr>
              <a:t>Class 1</a:t>
            </a:r>
            <a:r>
              <a:rPr lang="en-US" altLang="ko-KR" sz="2400"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2400">
                <a:latin typeface="맑은 고딕"/>
                <a:ea typeface="맑은 고딕"/>
                <a:cs typeface="Arial"/>
              </a:rPr>
              <a:t>클릭</a:t>
            </a:r>
            <a:endParaRPr lang="ko-KR" altLang="en-US" sz="2400">
              <a:latin typeface="맑은 고딕"/>
              <a:ea typeface="맑은 고딕"/>
              <a:cs typeface="Arial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11484" y="1357204"/>
            <a:ext cx="540000" cy="540060"/>
          </a:xfrm>
          <a:prstGeom prst="ellipse">
            <a:avLst/>
          </a:prstGeom>
          <a:solidFill>
            <a:srgbClr val="825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latin typeface="Arial"/>
                <a:cs typeface="Arial"/>
              </a:rPr>
              <a:t>3</a:t>
            </a:r>
            <a:endParaRPr lang="ko-KR" altLang="en-US" sz="2800" b="1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4470" y="2217420"/>
            <a:ext cx="7669530" cy="46405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/>
              <a:t>티처블 머신</a:t>
            </a:r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397647" y="3032956"/>
            <a:ext cx="546061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92858" y="1396402"/>
            <a:ext cx="255711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맑은 고딕"/>
                <a:ea typeface="맑은 고딕"/>
                <a:cs typeface="Arial"/>
              </a:rPr>
              <a:t>클래스 이름 변경</a:t>
            </a:r>
            <a:endParaRPr lang="ko-KR" altLang="en-US" sz="2400">
              <a:latin typeface="맑은 고딕"/>
              <a:ea typeface="맑은 고딕"/>
              <a:cs typeface="Arial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11484" y="1357204"/>
            <a:ext cx="540000" cy="540060"/>
          </a:xfrm>
          <a:prstGeom prst="ellipse">
            <a:avLst/>
          </a:prstGeom>
          <a:solidFill>
            <a:srgbClr val="825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latin typeface="Arial"/>
                <a:cs typeface="Arial"/>
              </a:rPr>
              <a:t>4</a:t>
            </a:r>
            <a:endParaRPr lang="ko-KR" altLang="en-US" sz="2800" b="1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4470" y="2217420"/>
            <a:ext cx="7669530" cy="46405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/>
              <a:t>티처블 머신</a:t>
            </a:r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450812" y="3681028"/>
            <a:ext cx="546061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92858" y="1396402"/>
            <a:ext cx="217489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latin typeface="맑은 고딕"/>
                <a:ea typeface="맑은 고딕"/>
                <a:cs typeface="Arial"/>
              </a:rPr>
              <a:t>Webcam</a:t>
            </a:r>
            <a:r>
              <a:rPr lang="en-US" altLang="ko-KR" sz="2400"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2400">
                <a:latin typeface="맑은 고딕"/>
                <a:ea typeface="맑은 고딕"/>
                <a:cs typeface="Arial"/>
              </a:rPr>
              <a:t>클릭</a:t>
            </a:r>
            <a:endParaRPr lang="ko-KR" altLang="en-US" sz="2400">
              <a:latin typeface="맑은 고딕"/>
              <a:ea typeface="맑은 고딕"/>
              <a:cs typeface="Arial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11484" y="1357204"/>
            <a:ext cx="540000" cy="540060"/>
          </a:xfrm>
          <a:prstGeom prst="ellipse">
            <a:avLst/>
          </a:prstGeom>
          <a:solidFill>
            <a:srgbClr val="825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latin typeface="Arial"/>
                <a:cs typeface="Arial"/>
              </a:rPr>
              <a:t>5</a:t>
            </a:r>
            <a:endParaRPr lang="ko-KR" altLang="en-US" sz="2800" b="1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4470" y="2217420"/>
            <a:ext cx="7669530" cy="46405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/>
              <a:t>티처블 머신</a:t>
            </a:r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3347864" y="3248980"/>
            <a:ext cx="546061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92858" y="1396402"/>
            <a:ext cx="152477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latin typeface="맑은 고딕"/>
                <a:ea typeface="맑은 고딕"/>
                <a:cs typeface="Arial"/>
              </a:rPr>
              <a:t>허용</a:t>
            </a:r>
            <a:r>
              <a:rPr lang="ko-KR" altLang="en-US" sz="2400">
                <a:latin typeface="맑은 고딕"/>
                <a:ea typeface="맑은 고딕"/>
                <a:cs typeface="Arial"/>
              </a:rPr>
              <a:t> 클릭</a:t>
            </a:r>
            <a:endParaRPr lang="ko-KR" altLang="en-US" sz="2400">
              <a:latin typeface="맑은 고딕"/>
              <a:ea typeface="맑은 고딕"/>
              <a:cs typeface="Arial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11484" y="1357204"/>
            <a:ext cx="540000" cy="540060"/>
          </a:xfrm>
          <a:prstGeom prst="ellipse">
            <a:avLst/>
          </a:prstGeom>
          <a:solidFill>
            <a:srgbClr val="825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latin typeface="Arial"/>
                <a:cs typeface="Arial"/>
              </a:rPr>
              <a:t>6</a:t>
            </a:r>
            <a:endParaRPr lang="ko-KR" altLang="en-US" sz="2800" b="1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/>
              <a:t>티처블 머신</a:t>
            </a:r>
            <a:endParaRPr lang="ko-KR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4470" y="2217420"/>
            <a:ext cx="7669530" cy="4640580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8" name="직선 화살표 연결선 7"/>
          <p:cNvCxnSpPr/>
          <p:nvPr/>
        </p:nvCxnSpPr>
        <p:spPr>
          <a:xfrm flipV="1">
            <a:off x="1442295" y="3861048"/>
            <a:ext cx="546061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92858" y="1396402"/>
            <a:ext cx="51236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latin typeface="맑은 고딕"/>
                <a:ea typeface="맑은 고딕"/>
                <a:cs typeface="Arial"/>
              </a:rPr>
              <a:t>Crop</a:t>
            </a:r>
            <a:r>
              <a:rPr lang="ko-KR" altLang="en-US" sz="2400">
                <a:latin typeface="맑은 고딕"/>
                <a:ea typeface="맑은 고딕"/>
                <a:cs typeface="Arial"/>
              </a:rPr>
              <a:t> 버튼 클릭하면 영역 지정 가능</a:t>
            </a:r>
            <a:endParaRPr lang="ko-KR" altLang="en-US" sz="2400">
              <a:latin typeface="맑은 고딕"/>
              <a:ea typeface="맑은 고딕"/>
              <a:cs typeface="Arial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3"/>
          <a:srcRect r="42270"/>
          <a:stretch>
            <a:fillRect/>
          </a:stretch>
        </p:blipFill>
        <p:spPr>
          <a:xfrm>
            <a:off x="4716016" y="2217420"/>
            <a:ext cx="4427984" cy="46405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자유형 4"/>
          <p:cNvSpPr/>
          <p:nvPr/>
        </p:nvSpPr>
        <p:spPr>
          <a:xfrm>
            <a:off x="3189767" y="4433777"/>
            <a:ext cx="1935126" cy="1134955"/>
          </a:xfrm>
          <a:custGeom>
            <a:avLst/>
            <a:gdLst>
              <a:gd name="connsiteX0" fmla="*/ 0 w 1935126"/>
              <a:gd name="connsiteY0" fmla="*/ 1063256 h 1134955"/>
              <a:gd name="connsiteX1" fmla="*/ 808075 w 1935126"/>
              <a:gd name="connsiteY1" fmla="*/ 1052623 h 1134955"/>
              <a:gd name="connsiteX2" fmla="*/ 1382233 w 1935126"/>
              <a:gd name="connsiteY2" fmla="*/ 233916 h 1134955"/>
              <a:gd name="connsiteX3" fmla="*/ 1935126 w 1935126"/>
              <a:gd name="connsiteY3" fmla="*/ 0 h 113495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5126" h="1134955">
                <a:moveTo>
                  <a:pt x="0" y="1063256"/>
                </a:moveTo>
                <a:cubicBezTo>
                  <a:pt x="288851" y="1127051"/>
                  <a:pt x="577703" y="1190846"/>
                  <a:pt x="808075" y="1052623"/>
                </a:cubicBezTo>
                <a:cubicBezTo>
                  <a:pt x="1038447" y="914400"/>
                  <a:pt x="1194391" y="409353"/>
                  <a:pt x="1382233" y="233916"/>
                </a:cubicBezTo>
                <a:cubicBezTo>
                  <a:pt x="1570075" y="58479"/>
                  <a:pt x="1752600" y="29239"/>
                  <a:pt x="193512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/>
              <a:t>티처블 머신</a:t>
            </a:r>
            <a:endParaRPr lang="ko-KR" altLang="en-US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4470" y="2217420"/>
            <a:ext cx="7669530" cy="46405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892858" y="1396402"/>
            <a:ext cx="66720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latin typeface="맑은 고딕"/>
                <a:ea typeface="맑은 고딕"/>
                <a:cs typeface="Arial"/>
              </a:rPr>
              <a:t>Hold to Record</a:t>
            </a:r>
            <a:r>
              <a:rPr lang="en-US" altLang="ko-KR" sz="2400"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2400">
                <a:latin typeface="맑은 고딕"/>
                <a:ea typeface="맑은 고딕"/>
                <a:cs typeface="Arial"/>
              </a:rPr>
              <a:t>눌러 여러 각도의 이미지 수집</a:t>
            </a:r>
            <a:endParaRPr lang="ko-KR" altLang="en-US" sz="2400">
              <a:latin typeface="맑은 고딕"/>
              <a:ea typeface="맑은 고딕"/>
              <a:cs typeface="Arial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11484" y="1357204"/>
            <a:ext cx="540000" cy="540060"/>
          </a:xfrm>
          <a:prstGeom prst="ellipse">
            <a:avLst/>
          </a:prstGeom>
          <a:solidFill>
            <a:srgbClr val="825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latin typeface="Arial"/>
                <a:cs typeface="Arial"/>
              </a:rPr>
              <a:t>7</a:t>
            </a:r>
            <a:endParaRPr lang="ko-KR" altLang="en-US" sz="2800" b="1">
              <a:latin typeface="Arial"/>
              <a:cs typeface="Arial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1442294" y="5445224"/>
            <a:ext cx="546061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/>
              <a:t>티처블 머신</a:t>
            </a:r>
            <a:endParaRPr lang="ko-KR" altLang="en-US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4470" y="2217420"/>
            <a:ext cx="7669530" cy="46405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892858" y="1396402"/>
            <a:ext cx="500008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latin typeface="맑은 고딕"/>
                <a:ea typeface="맑은 고딕"/>
                <a:cs typeface="Arial"/>
              </a:rPr>
              <a:t>Class 2</a:t>
            </a:r>
            <a:r>
              <a:rPr lang="en-US" altLang="ko-KR" sz="2400"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2400">
                <a:latin typeface="맑은 고딕"/>
                <a:ea typeface="맑은 고딕"/>
                <a:cs typeface="Arial"/>
              </a:rPr>
              <a:t>클릭 </a:t>
            </a:r>
            <a:r>
              <a:rPr lang="en-US" altLang="ko-KR" sz="2400">
                <a:latin typeface="맑은 고딕"/>
                <a:ea typeface="맑은 고딕"/>
                <a:sym typeface="Wingdings"/>
              </a:rPr>
              <a:t> </a:t>
            </a:r>
            <a:r>
              <a:rPr lang="ko-KR" altLang="en-US" sz="2400">
                <a:latin typeface="맑은 고딕"/>
                <a:ea typeface="맑은 고딕"/>
                <a:cs typeface="Arial"/>
              </a:rPr>
              <a:t>클래스 이름 변경</a:t>
            </a:r>
            <a:endParaRPr lang="ko-KR" altLang="en-US" sz="2400">
              <a:latin typeface="맑은 고딕"/>
              <a:ea typeface="맑은 고딕"/>
              <a:cs typeface="Arial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11484" y="1357204"/>
            <a:ext cx="540000" cy="540060"/>
          </a:xfrm>
          <a:prstGeom prst="ellipse">
            <a:avLst/>
          </a:prstGeom>
          <a:solidFill>
            <a:srgbClr val="825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latin typeface="Arial"/>
                <a:cs typeface="Arial"/>
              </a:rPr>
              <a:t>8</a:t>
            </a:r>
            <a:endParaRPr lang="ko-KR" altLang="en-US" sz="2800" b="1">
              <a:latin typeface="Arial"/>
              <a:cs typeface="Arial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392613" y="4617132"/>
            <a:ext cx="546061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/>
              <a:t>티처블 머신</a:t>
            </a:r>
            <a:endParaRPr lang="ko-KR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4470" y="2217420"/>
            <a:ext cx="7669530" cy="46405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892858" y="1396402"/>
            <a:ext cx="66720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latin typeface="맑은 고딕"/>
                <a:ea typeface="맑은 고딕"/>
                <a:cs typeface="Arial"/>
              </a:rPr>
              <a:t>Hold to Record</a:t>
            </a:r>
            <a:r>
              <a:rPr lang="en-US" altLang="ko-KR" sz="2400"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2400">
                <a:latin typeface="맑은 고딕"/>
                <a:ea typeface="맑은 고딕"/>
                <a:cs typeface="Arial"/>
              </a:rPr>
              <a:t>눌러 여러 각도의 이미지 수집</a:t>
            </a:r>
            <a:endParaRPr lang="ko-KR" altLang="en-US" sz="2400">
              <a:latin typeface="맑은 고딕"/>
              <a:ea typeface="맑은 고딕"/>
              <a:cs typeface="Arial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11484" y="1357204"/>
            <a:ext cx="540000" cy="540060"/>
          </a:xfrm>
          <a:prstGeom prst="ellipse">
            <a:avLst/>
          </a:prstGeom>
          <a:solidFill>
            <a:srgbClr val="825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latin typeface="Arial"/>
                <a:cs typeface="Arial"/>
              </a:rPr>
              <a:t>9</a:t>
            </a:r>
            <a:endParaRPr lang="ko-KR" altLang="en-US" sz="2800" b="1">
              <a:latin typeface="Arial"/>
              <a:cs typeface="Arial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1474470" y="5121188"/>
            <a:ext cx="546061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/>
              <a:t>티처블 머신</a:t>
            </a:r>
            <a:endParaRPr lang="ko-KR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4470" y="2217420"/>
            <a:ext cx="7669530" cy="46405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892858" y="1396402"/>
            <a:ext cx="266797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latin typeface="맑은 고딕"/>
                <a:ea typeface="맑은 고딕"/>
                <a:cs typeface="Arial"/>
              </a:rPr>
              <a:t>Train Model</a:t>
            </a:r>
            <a:r>
              <a:rPr lang="ko-KR" altLang="en-US" sz="2400">
                <a:latin typeface="맑은 고딕"/>
                <a:ea typeface="맑은 고딕"/>
                <a:cs typeface="Arial"/>
              </a:rPr>
              <a:t> 클릭</a:t>
            </a:r>
            <a:endParaRPr lang="ko-KR" altLang="en-US" sz="2400">
              <a:latin typeface="맑은 고딕"/>
              <a:ea typeface="맑은 고딕"/>
              <a:cs typeface="Arial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11484" y="1357204"/>
            <a:ext cx="540000" cy="540060"/>
          </a:xfrm>
          <a:prstGeom prst="ellipse">
            <a:avLst/>
          </a:prstGeom>
          <a:solidFill>
            <a:srgbClr val="825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 b="1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5944" y="1365624"/>
            <a:ext cx="58541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800" b="1">
                <a:solidFill>
                  <a:schemeClr val="lt1"/>
                </a:solidFill>
                <a:latin typeface="Arial"/>
                <a:cs typeface="Arial"/>
              </a:rPr>
              <a:t>10</a:t>
            </a:r>
            <a:endParaRPr lang="ko-KR" altLang="en-US" sz="2800" b="1">
              <a:solidFill>
                <a:schemeClr val="lt1"/>
              </a:solidFill>
              <a:latin typeface="Arial"/>
              <a:cs typeface="Arial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6150175" y="4123709"/>
            <a:ext cx="546061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/>
              <a:t>티처블 머신</a:t>
            </a:r>
            <a:endParaRPr lang="ko-KR" altLang="en-US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4470" y="2217420"/>
            <a:ext cx="7669530" cy="46405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892858" y="1396402"/>
            <a:ext cx="224933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맑은 고딕"/>
                <a:ea typeface="맑은 고딕"/>
                <a:cs typeface="Arial"/>
              </a:rPr>
              <a:t>학습 결과 확인</a:t>
            </a:r>
            <a:endParaRPr lang="ko-KR" altLang="en-US" sz="2400">
              <a:latin typeface="맑은 고딕"/>
              <a:ea typeface="맑은 고딕"/>
              <a:cs typeface="Arial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11484" y="1357204"/>
            <a:ext cx="540000" cy="540060"/>
          </a:xfrm>
          <a:prstGeom prst="ellipse">
            <a:avLst/>
          </a:prstGeom>
          <a:solidFill>
            <a:srgbClr val="825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 b="1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5851" y="1365624"/>
            <a:ext cx="56560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800" b="1">
                <a:solidFill>
                  <a:schemeClr val="lt1"/>
                </a:solidFill>
                <a:latin typeface="Arial"/>
                <a:cs typeface="Arial"/>
              </a:rPr>
              <a:t>11</a:t>
            </a:r>
            <a:endParaRPr lang="ko-KR" altLang="en-US" sz="2800" b="1">
              <a:solidFill>
                <a:schemeClr val="lt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7624" y="2348880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그렇다면 </a:t>
            </a:r>
            <a:r>
              <a:rPr lang="ko-KR" altLang="en-US" sz="3600" dirty="0" err="1" smtClean="0"/>
              <a:t>딥러닝을</a:t>
            </a:r>
            <a:r>
              <a:rPr lang="ko-KR" altLang="en-US" sz="3600" dirty="0" smtClean="0"/>
              <a:t> 알아볼까요</a:t>
            </a:r>
            <a:r>
              <a:rPr lang="en-US" altLang="ko-KR" sz="3600" dirty="0"/>
              <a:t>?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/>
              <a:t>티처블 머신</a:t>
            </a:r>
            <a:endParaRPr lang="ko-KR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4470" y="2217420"/>
            <a:ext cx="7669530" cy="46405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892858" y="1396402"/>
            <a:ext cx="399500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latin typeface="맑은 고딕"/>
                <a:ea typeface="맑은 고딕"/>
                <a:cs typeface="Arial"/>
              </a:rPr>
              <a:t>Input</a:t>
            </a:r>
            <a:r>
              <a:rPr lang="en-US" altLang="ko-KR" sz="2400"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2400">
                <a:latin typeface="맑은 고딕"/>
                <a:ea typeface="맑은 고딕"/>
                <a:cs typeface="Arial"/>
              </a:rPr>
              <a:t>클릭하여 </a:t>
            </a:r>
            <a:r>
              <a:rPr lang="en-US" altLang="ko-KR" sz="2400">
                <a:latin typeface="맑은 고딕"/>
                <a:ea typeface="맑은 고딕"/>
                <a:cs typeface="Arial"/>
              </a:rPr>
              <a:t>OFF</a:t>
            </a:r>
            <a:r>
              <a:rPr lang="ko-KR" altLang="en-US" sz="2400">
                <a:latin typeface="맑은 고딕"/>
                <a:ea typeface="맑은 고딕"/>
                <a:cs typeface="Arial"/>
              </a:rPr>
              <a:t>로 변경</a:t>
            </a:r>
            <a:endParaRPr lang="ko-KR" altLang="en-US" sz="2400">
              <a:latin typeface="맑은 고딕"/>
              <a:ea typeface="맑은 고딕"/>
              <a:cs typeface="Arial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11484" y="1357204"/>
            <a:ext cx="540000" cy="540060"/>
          </a:xfrm>
          <a:prstGeom prst="ellipse">
            <a:avLst/>
          </a:prstGeom>
          <a:solidFill>
            <a:srgbClr val="825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 b="1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5944" y="1365624"/>
            <a:ext cx="58541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800" b="1">
                <a:solidFill>
                  <a:schemeClr val="lt1"/>
                </a:solidFill>
                <a:latin typeface="Arial"/>
                <a:cs typeface="Arial"/>
              </a:rPr>
              <a:t>12</a:t>
            </a:r>
            <a:endParaRPr lang="ko-KR" altLang="en-US" sz="2800" b="1">
              <a:solidFill>
                <a:schemeClr val="lt1"/>
              </a:solidFill>
              <a:latin typeface="Arial"/>
              <a:cs typeface="Arial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6984268" y="3115597"/>
            <a:ext cx="546061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/>
              <a:t>티처블 머신</a:t>
            </a:r>
            <a:endParaRPr lang="ko-KR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4470" y="2217420"/>
            <a:ext cx="7669530" cy="46405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892858" y="1396402"/>
            <a:ext cx="291605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latin typeface="맑은 고딕"/>
                <a:ea typeface="맑은 고딕"/>
                <a:cs typeface="Arial"/>
              </a:rPr>
              <a:t>Export Model</a:t>
            </a:r>
            <a:r>
              <a:rPr lang="en-US" altLang="ko-KR" sz="2400"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2400">
                <a:latin typeface="맑은 고딕"/>
                <a:ea typeface="맑은 고딕"/>
                <a:cs typeface="Arial"/>
              </a:rPr>
              <a:t>클릭</a:t>
            </a:r>
            <a:endParaRPr lang="ko-KR" altLang="en-US" sz="2400">
              <a:latin typeface="맑은 고딕"/>
              <a:ea typeface="맑은 고딕"/>
              <a:cs typeface="Arial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11484" y="1357204"/>
            <a:ext cx="540000" cy="540060"/>
          </a:xfrm>
          <a:prstGeom prst="ellipse">
            <a:avLst/>
          </a:prstGeom>
          <a:solidFill>
            <a:srgbClr val="825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 b="1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5944" y="1365624"/>
            <a:ext cx="58541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800" b="1">
                <a:solidFill>
                  <a:schemeClr val="lt1"/>
                </a:solidFill>
                <a:latin typeface="Arial"/>
                <a:cs typeface="Arial"/>
              </a:rPr>
              <a:t>13</a:t>
            </a:r>
            <a:endParaRPr lang="ko-KR" altLang="en-US" sz="2800" b="1">
              <a:solidFill>
                <a:schemeClr val="lt1"/>
              </a:solidFill>
              <a:latin typeface="Arial"/>
              <a:cs typeface="Arial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7472427" y="2708920"/>
            <a:ext cx="546061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/>
              <a:t>티처블 머신</a:t>
            </a:r>
            <a:endParaRPr lang="ko-KR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4470" y="2217420"/>
            <a:ext cx="7669530" cy="46405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892858" y="1396402"/>
            <a:ext cx="251703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latin typeface="맑은 고딕"/>
                <a:ea typeface="맑은 고딕"/>
                <a:cs typeface="Arial"/>
              </a:rPr>
              <a:t>Tensorflow</a:t>
            </a:r>
            <a:r>
              <a:rPr lang="en-US" altLang="ko-KR" sz="2400"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2400">
                <a:latin typeface="맑은 고딕"/>
                <a:ea typeface="맑은 고딕"/>
                <a:cs typeface="Arial"/>
              </a:rPr>
              <a:t>클릭</a:t>
            </a:r>
            <a:endParaRPr lang="ko-KR" altLang="en-US" sz="2400">
              <a:latin typeface="맑은 고딕"/>
              <a:ea typeface="맑은 고딕"/>
              <a:cs typeface="Arial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11484" y="1357204"/>
            <a:ext cx="540000" cy="540060"/>
          </a:xfrm>
          <a:prstGeom prst="ellipse">
            <a:avLst/>
          </a:prstGeom>
          <a:solidFill>
            <a:srgbClr val="825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 b="1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5944" y="1365624"/>
            <a:ext cx="58541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800" b="1">
                <a:solidFill>
                  <a:schemeClr val="lt1"/>
                </a:solidFill>
                <a:latin typeface="Arial"/>
                <a:cs typeface="Arial"/>
              </a:rPr>
              <a:t>14</a:t>
            </a:r>
            <a:endParaRPr lang="ko-KR" altLang="en-US" sz="2800" b="1">
              <a:solidFill>
                <a:schemeClr val="lt1"/>
              </a:solidFill>
              <a:latin typeface="Arial"/>
              <a:cs typeface="Arial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851920" y="2772718"/>
            <a:ext cx="546061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/>
              <a:t>티처블 머신</a:t>
            </a:r>
            <a:endParaRPr lang="ko-KR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4470" y="2217420"/>
            <a:ext cx="7669530" cy="46405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892858" y="1396402"/>
            <a:ext cx="602203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latin typeface="맑은 고딕"/>
                <a:ea typeface="맑은 고딕"/>
                <a:cs typeface="Arial"/>
              </a:rPr>
              <a:t>Keras</a:t>
            </a:r>
            <a:r>
              <a:rPr lang="en-US" altLang="ko-KR" sz="2400"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2400">
                <a:latin typeface="맑은 고딕"/>
                <a:ea typeface="맑은 고딕"/>
                <a:cs typeface="Arial"/>
              </a:rPr>
              <a:t>선택 </a:t>
            </a:r>
            <a:r>
              <a:rPr lang="en-US" altLang="ko-KR" sz="2400">
                <a:latin typeface="맑은 고딕"/>
                <a:ea typeface="맑은 고딕"/>
                <a:sym typeface="Wingdings"/>
              </a:rPr>
              <a:t> </a:t>
            </a:r>
            <a:r>
              <a:rPr lang="en-US" altLang="ko-KR" sz="2400" b="1">
                <a:latin typeface="맑은 고딕"/>
                <a:ea typeface="맑은 고딕"/>
                <a:sym typeface="Wingdings"/>
              </a:rPr>
              <a:t>Download my model</a:t>
            </a:r>
            <a:r>
              <a:rPr lang="en-US" altLang="ko-KR" sz="2400"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>
                <a:latin typeface="맑은 고딕"/>
                <a:ea typeface="맑은 고딕"/>
                <a:sym typeface="Wingdings"/>
              </a:rPr>
              <a:t>클릭</a:t>
            </a:r>
            <a:endParaRPr lang="ko-KR" altLang="en-US" sz="2400">
              <a:latin typeface="맑은 고딕"/>
              <a:ea typeface="맑은 고딕"/>
              <a:cs typeface="Arial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11484" y="1357204"/>
            <a:ext cx="540000" cy="540060"/>
          </a:xfrm>
          <a:prstGeom prst="ellipse">
            <a:avLst/>
          </a:prstGeom>
          <a:solidFill>
            <a:srgbClr val="825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 b="1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5944" y="1365624"/>
            <a:ext cx="58541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800" b="1">
                <a:solidFill>
                  <a:schemeClr val="lt1"/>
                </a:solidFill>
                <a:latin typeface="Arial"/>
                <a:cs typeface="Arial"/>
              </a:rPr>
              <a:t>15</a:t>
            </a:r>
            <a:endParaRPr lang="ko-KR" altLang="en-US" sz="2800" b="1">
              <a:solidFill>
                <a:schemeClr val="lt1"/>
              </a:solidFill>
              <a:latin typeface="Arial"/>
              <a:cs typeface="Arial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483768" y="3349042"/>
            <a:ext cx="546061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5070055" y="3349042"/>
            <a:ext cx="546061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/>
              <a:t>티처블 머신</a:t>
            </a:r>
            <a:endParaRPr lang="ko-KR" alt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4470" y="2217420"/>
            <a:ext cx="7669530" cy="46405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892858" y="1396402"/>
            <a:ext cx="482055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맑은 고딕"/>
                <a:ea typeface="맑은 고딕"/>
                <a:cs typeface="Arial"/>
              </a:rPr>
              <a:t>변환이 끝나면 파일이 다운로드됨</a:t>
            </a:r>
            <a:endParaRPr lang="ko-KR" altLang="en-US" sz="2400">
              <a:latin typeface="맑은 고딕"/>
              <a:ea typeface="맑은 고딕"/>
              <a:cs typeface="Arial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11484" y="1357204"/>
            <a:ext cx="540000" cy="540060"/>
          </a:xfrm>
          <a:prstGeom prst="ellipse">
            <a:avLst/>
          </a:prstGeom>
          <a:solidFill>
            <a:srgbClr val="825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 b="1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5944" y="1365624"/>
            <a:ext cx="58541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800" b="1">
                <a:solidFill>
                  <a:schemeClr val="lt1"/>
                </a:solidFill>
                <a:latin typeface="Arial"/>
                <a:cs typeface="Arial"/>
              </a:rPr>
              <a:t>16</a:t>
            </a:r>
            <a:endParaRPr lang="ko-KR" altLang="en-US" sz="2800" b="1">
              <a:solidFill>
                <a:schemeClr val="lt1"/>
              </a:solidFill>
              <a:latin typeface="Arial"/>
              <a:cs typeface="Arial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070055" y="3349042"/>
            <a:ext cx="546061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/>
              <a:t>티처블 머신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92858" y="1396402"/>
            <a:ext cx="6211957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맑은 고딕"/>
                <a:ea typeface="맑은 고딕"/>
                <a:cs typeface="Arial"/>
              </a:rPr>
              <a:t>다운로드된 </a:t>
            </a:r>
            <a:r>
              <a:rPr lang="en-US" altLang="ko-KR" sz="2400">
                <a:latin typeface="맑은 고딕"/>
                <a:ea typeface="맑은 고딕"/>
                <a:cs typeface="Arial"/>
              </a:rPr>
              <a:t>converted_keras.zip </a:t>
            </a:r>
            <a:r>
              <a:rPr lang="ko-KR" altLang="en-US" sz="2400">
                <a:latin typeface="맑은 고딕"/>
                <a:ea typeface="맑은 고딕"/>
                <a:cs typeface="Arial"/>
              </a:rPr>
              <a:t>파일을</a:t>
            </a:r>
            <a:br>
              <a:rPr lang="en-US" altLang="ko-KR" sz="2400">
                <a:latin typeface="맑은 고딕"/>
                <a:ea typeface="맑은 고딕"/>
                <a:cs typeface="Arial"/>
              </a:rPr>
            </a:br>
            <a:r>
              <a:rPr lang="ko-KR" altLang="en-US" sz="2400">
                <a:latin typeface="맑은 고딕"/>
                <a:ea typeface="맑은 고딕"/>
                <a:cs typeface="Arial"/>
              </a:rPr>
              <a:t>적절한 위치에서 압축을 품 </a:t>
            </a:r>
            <a:r>
              <a:rPr lang="en-US" altLang="ko-KR" sz="2400">
                <a:latin typeface="맑은 고딕"/>
                <a:ea typeface="맑은 고딕"/>
                <a:cs typeface="Arial"/>
              </a:rPr>
              <a:t>(</a:t>
            </a:r>
            <a:r>
              <a:rPr lang="ko-KR" altLang="en-US" sz="2400">
                <a:latin typeface="맑은 고딕"/>
                <a:ea typeface="맑은 고딕"/>
                <a:cs typeface="Arial"/>
              </a:rPr>
              <a:t>예</a:t>
            </a:r>
            <a:r>
              <a:rPr lang="en-US" altLang="ko-KR" sz="2400">
                <a:latin typeface="맑은 고딕"/>
                <a:ea typeface="맑은 고딕"/>
                <a:cs typeface="Arial"/>
              </a:rPr>
              <a:t>: d:/Example)</a:t>
            </a:r>
            <a:endParaRPr lang="ko-KR" altLang="en-US" sz="2400">
              <a:latin typeface="맑은 고딕"/>
              <a:ea typeface="맑은 고딕"/>
              <a:cs typeface="Arial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11484" y="1357204"/>
            <a:ext cx="540000" cy="540060"/>
          </a:xfrm>
          <a:prstGeom prst="ellipse">
            <a:avLst/>
          </a:prstGeom>
          <a:solidFill>
            <a:srgbClr val="825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 b="1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5944" y="1365624"/>
            <a:ext cx="58541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800" b="1">
                <a:solidFill>
                  <a:schemeClr val="lt1"/>
                </a:solidFill>
                <a:latin typeface="Arial"/>
                <a:cs typeface="Arial"/>
              </a:rPr>
              <a:t>17</a:t>
            </a:r>
            <a:endParaRPr lang="ko-KR" altLang="en-US" sz="2800" b="1">
              <a:solidFill>
                <a:schemeClr val="lt1"/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2858" y="2535287"/>
            <a:ext cx="6615914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맑은 고딕"/>
                <a:ea typeface="맑은 고딕"/>
                <a:cs typeface="Arial"/>
              </a:rPr>
              <a:t>압축 파일 내에는 </a:t>
            </a:r>
            <a:r>
              <a:rPr lang="en-US" altLang="ko-KR" sz="2400">
                <a:latin typeface="맑은 고딕"/>
                <a:ea typeface="맑은 고딕"/>
                <a:cs typeface="Arial"/>
              </a:rPr>
              <a:t>2</a:t>
            </a:r>
            <a:r>
              <a:rPr lang="ko-KR" altLang="en-US" sz="2400">
                <a:latin typeface="맑은 고딕"/>
                <a:ea typeface="맑은 고딕"/>
                <a:cs typeface="Arial"/>
              </a:rPr>
              <a:t>개의 파일이 들어 있습니다</a:t>
            </a:r>
            <a:r>
              <a:rPr lang="en-US" altLang="ko-KR" sz="2400">
                <a:latin typeface="맑은 고딕"/>
                <a:ea typeface="맑은 고딕"/>
                <a:cs typeface="Arial"/>
              </a:rPr>
              <a:t>.</a:t>
            </a:r>
            <a:endParaRPr lang="en-US" altLang="ko-KR" sz="2400">
              <a:latin typeface="맑은 고딕"/>
              <a:ea typeface="맑은 고딕"/>
              <a:cs typeface="Arial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US" altLang="ko-KR" sz="2400"/>
              <a:t>keras_model.h5</a:t>
            </a:r>
            <a:endParaRPr lang="en-US" altLang="ko-KR" sz="2400"/>
          </a:p>
          <a:p>
            <a:pPr marL="342900" indent="-342900">
              <a:buFont typeface="Arial"/>
              <a:buChar char="•"/>
              <a:defRPr/>
            </a:pPr>
            <a:r>
              <a:rPr lang="en-US" altLang="ko-KR" sz="2400"/>
              <a:t>labels.txt</a:t>
            </a:r>
            <a:endParaRPr lang="ko-KR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2" name="Picture 4" descr="실제로는 …&#10;입력값으로 부터 결과 값을 내는&#10;함수를 만들어 내는 것&#10;하드코딩 인공지능(?)&#10;곱셈 인공지능(?)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16832"/>
            <a:ext cx="7920880" cy="4469462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83568" y="1124744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단순한 지능을 표현하면 아래와 같습니다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이런 함수는 어떻게 만들 수 있을까?&#10;input =&#10;비트맵 이미지를 입력 받아 무엇인지 출력하는 함수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700808"/>
            <a:ext cx="7863548" cy="44371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예를 들면 이렇게 해볼 수 있다&#10;윤곽선 검출&#10;Edge Detection 윤곽선 템플릿들&#10;teapot&#10;apple&#10;bottle&#10;윤곽선 템플릿을 겹쳐보았을 때 얼마나 잘&#10;겹치는지를 비교하여 제일 잘 겹친 것을 선택!&#10;30년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5" y="1484784"/>
            <a:ext cx="8167307" cy="46085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성능 올리기가 쉽지 않다&#10;반대로 돌아간 teapot은?&#10;무늬가 있는 teapot은?&#10;특이하게 생긴 teapot은?&#10;배경과 섞여 있는 특이한 teapot은?&#10;사람은?&#10;고양이는?&#10;https://www.wikiwand.com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59" y="1268760"/>
            <a:ext cx="7656851" cy="432048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611560" y="5733256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약간의 변화에도 인식하기 힘들어지는 것이 일반적인 비전 시스템</a:t>
            </a:r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사람처럼 할 수 없을까?&#10;• 제각각 다른 로직을 작성하는 것이 아니라,&#10;• 배우면서 점점 잘하게 되는 만능 알고리즘?&#10;– 엔지니어가 일일이 튜닝하지 않아도&#10;– 수 많은 데이터들을 통해&#10;– 내부 동작을 스스로 구성해가며&#10;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84784"/>
            <a:ext cx="7784465" cy="43924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 ?><Relationships xmlns="http://schemas.openxmlformats.org/package/2006/relationships"><Relationship Id="rId1" Type="http://schemas.openxmlformats.org/officeDocument/2006/relationships/image" Target="../media/image1.jpeg"  /></Relationships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흐름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흐름">
      <a:majorFont>
        <a:latin typeface="Calibri"/>
        <a:ea typeface=""/>
        <a:cs typeface=""/>
        <a:font script="Jpan" typeface="MS PGothic"/>
        <a:font script="Hang" typeface="HY중고딕"/>
        <a:font script="Hans" typeface="隶书"/>
        <a:font script="Hant" typeface="Microsoft JhengHei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SimSun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흐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 rotWithShape="1">
          <a:blip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Microsoft</ep:Company>
  <ep:Words>376</ep:Words>
  <ep:PresentationFormat>화면 슬라이드 쇼(4:3)</ep:PresentationFormat>
  <ep:Paragraphs>101</ep:Paragraphs>
  <ep:Slides>45</ep:Slides>
  <ep:Notes>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ep:HeadingPairs>
  <ep:TitlesOfParts>
    <vt:vector size="46" baseType="lpstr">
      <vt:lpstr>흐름</vt:lpstr>
      <vt:lpstr>인공지능 개론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지도 학습 (Supervised Learning)</vt:lpstr>
      <vt:lpstr>슬라이드 27</vt:lpstr>
      <vt:lpstr>티처블 머신</vt:lpstr>
      <vt:lpstr>티처블 머신</vt:lpstr>
      <vt:lpstr>티처블 머신</vt:lpstr>
      <vt:lpstr>티처블 머신</vt:lpstr>
      <vt:lpstr>티처블 머신</vt:lpstr>
      <vt:lpstr>티처블 머신</vt:lpstr>
      <vt:lpstr>티처블 머신</vt:lpstr>
      <vt:lpstr>티처블 머신</vt:lpstr>
      <vt:lpstr>티처블 머신</vt:lpstr>
      <vt:lpstr>티처블 머신</vt:lpstr>
      <vt:lpstr>티처블 머신</vt:lpstr>
      <vt:lpstr>티처블 머신</vt:lpstr>
      <vt:lpstr>티처블 머신</vt:lpstr>
      <vt:lpstr>티처블 머신</vt:lpstr>
      <vt:lpstr>티처블 머신</vt:lpstr>
      <vt:lpstr>티처블 머신</vt:lpstr>
      <vt:lpstr>티처블 머신</vt:lpstr>
      <vt:lpstr>티처블 머신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2018-07-16T08:52:51.000</dcterms:created>
  <dc:creator>석주</dc:creator>
  <cp:lastModifiedBy>innos</cp:lastModifiedBy>
  <dcterms:modified xsi:type="dcterms:W3CDTF">2022-03-14T18:23:05.398</dcterms:modified>
  <cp:revision>3582</cp:revision>
  <dc:title>슬라이드 1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